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3" r:id="rId8"/>
    <p:sldId id="267" r:id="rId9"/>
    <p:sldId id="268" r:id="rId10"/>
    <p:sldId id="270" r:id="rId11"/>
    <p:sldId id="272" r:id="rId12"/>
    <p:sldId id="271" r:id="rId13"/>
    <p:sldId id="262" r:id="rId14"/>
    <p:sldId id="273" r:id="rId15"/>
    <p:sldId id="264" r:id="rId16"/>
    <p:sldId id="265" r:id="rId17"/>
    <p:sldId id="266" r:id="rId18"/>
    <p:sldId id="274" r:id="rId19"/>
    <p:sldId id="275" r:id="rId20"/>
    <p:sldId id="276" r:id="rId21"/>
    <p:sldId id="277" r:id="rId22"/>
    <p:sldId id="278" r:id="rId23"/>
    <p:sldId id="279" r:id="rId24"/>
    <p:sldId id="280" r:id="rId25"/>
    <p:sldId id="281" r:id="rId26"/>
    <p:sldId id="282" r:id="rId27"/>
    <p:sldId id="283" r:id="rId28"/>
    <p:sldId id="285" r:id="rId29"/>
    <p:sldId id="284"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6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786A40-7F73-4470-A7D0-625BE1452C3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B1A4ADB-CDA4-4186-A43A-C6F8EF1DCD9D}">
      <dgm:prSet phldrT="[Text]" phldr="1"/>
      <dgm:spPr/>
      <dgm:t>
        <a:bodyPr/>
        <a:lstStyle/>
        <a:p>
          <a:endParaRPr lang="en-US" dirty="0"/>
        </a:p>
      </dgm:t>
    </dgm:pt>
    <dgm:pt modelId="{314A7B9D-3C8A-4B05-A54E-570232573B4A}" type="parTrans" cxnId="{CFECAFF9-2127-42B7-A970-7773E88F994E}">
      <dgm:prSet/>
      <dgm:spPr/>
      <dgm:t>
        <a:bodyPr/>
        <a:lstStyle/>
        <a:p>
          <a:endParaRPr lang="en-US"/>
        </a:p>
      </dgm:t>
    </dgm:pt>
    <dgm:pt modelId="{E0733A83-E0F1-406B-A72F-E4B70238A468}" type="sibTrans" cxnId="{CFECAFF9-2127-42B7-A970-7773E88F994E}">
      <dgm:prSet/>
      <dgm:spPr/>
      <dgm:t>
        <a:bodyPr/>
        <a:lstStyle/>
        <a:p>
          <a:endParaRPr lang="en-US"/>
        </a:p>
      </dgm:t>
    </dgm:pt>
    <dgm:pt modelId="{F64A2531-9FC0-4CA6-BF7D-520A74CD133B}">
      <dgm:prSet phldrT="[Text]" custT="1"/>
      <dgm:spPr/>
      <dgm:t>
        <a:bodyPr/>
        <a:lstStyle/>
        <a:p>
          <a:r>
            <a:rPr lang="en-US" sz="4800" dirty="0" smtClean="0"/>
            <a:t>Colonial Immigration</a:t>
          </a:r>
          <a:endParaRPr lang="en-US" sz="4800" dirty="0"/>
        </a:p>
      </dgm:t>
    </dgm:pt>
    <dgm:pt modelId="{DBA94245-4FCA-40EB-B262-AB7E4483F7EB}" type="parTrans" cxnId="{7F8CB0ED-3FF1-40FA-ADC3-3A94BDB8ADEC}">
      <dgm:prSet/>
      <dgm:spPr/>
      <dgm:t>
        <a:bodyPr/>
        <a:lstStyle/>
        <a:p>
          <a:endParaRPr lang="en-US"/>
        </a:p>
      </dgm:t>
    </dgm:pt>
    <dgm:pt modelId="{C68A1ADE-951C-47F9-80D9-9D52D6AE379E}" type="sibTrans" cxnId="{7F8CB0ED-3FF1-40FA-ADC3-3A94BDB8ADEC}">
      <dgm:prSet/>
      <dgm:spPr/>
      <dgm:t>
        <a:bodyPr/>
        <a:lstStyle/>
        <a:p>
          <a:endParaRPr lang="en-US"/>
        </a:p>
      </dgm:t>
    </dgm:pt>
    <dgm:pt modelId="{85EC383D-5E61-48C1-A2CB-2386FDB9974C}">
      <dgm:prSet phldrT="[Text]" phldr="1"/>
      <dgm:spPr/>
      <dgm:t>
        <a:bodyPr/>
        <a:lstStyle/>
        <a:p>
          <a:endParaRPr lang="en-US" dirty="0"/>
        </a:p>
      </dgm:t>
    </dgm:pt>
    <dgm:pt modelId="{45991E91-6CBB-4CC7-B2CB-2852725AE133}" type="parTrans" cxnId="{FDB67E28-AB45-4A6A-B87F-B41327F6F527}">
      <dgm:prSet/>
      <dgm:spPr/>
      <dgm:t>
        <a:bodyPr/>
        <a:lstStyle/>
        <a:p>
          <a:endParaRPr lang="en-US"/>
        </a:p>
      </dgm:t>
    </dgm:pt>
    <dgm:pt modelId="{758A1BBA-E36E-4EF5-A12C-F95D9F80AA13}" type="sibTrans" cxnId="{FDB67E28-AB45-4A6A-B87F-B41327F6F527}">
      <dgm:prSet/>
      <dgm:spPr/>
      <dgm:t>
        <a:bodyPr/>
        <a:lstStyle/>
        <a:p>
          <a:endParaRPr lang="en-US"/>
        </a:p>
      </dgm:t>
    </dgm:pt>
    <dgm:pt modelId="{3802F868-7498-4E8A-BA35-2536EDF6DB50}">
      <dgm:prSet phldrT="[Text]" custT="1"/>
      <dgm:spPr/>
      <dgm:t>
        <a:bodyPr/>
        <a:lstStyle/>
        <a:p>
          <a:r>
            <a:rPr lang="en-US" sz="4800" dirty="0" smtClean="0"/>
            <a:t>Old Immigration</a:t>
          </a:r>
          <a:endParaRPr lang="en-US" sz="4800" dirty="0"/>
        </a:p>
      </dgm:t>
    </dgm:pt>
    <dgm:pt modelId="{EE5C997E-AD4A-496E-9AC6-7C9597C702D9}" type="parTrans" cxnId="{C3B1BB12-B980-47C8-9BE3-B3D2154A39AF}">
      <dgm:prSet/>
      <dgm:spPr/>
      <dgm:t>
        <a:bodyPr/>
        <a:lstStyle/>
        <a:p>
          <a:endParaRPr lang="en-US"/>
        </a:p>
      </dgm:t>
    </dgm:pt>
    <dgm:pt modelId="{3EE23A3B-66EA-4BF2-B5D2-C611674F98EA}" type="sibTrans" cxnId="{C3B1BB12-B980-47C8-9BE3-B3D2154A39AF}">
      <dgm:prSet/>
      <dgm:spPr/>
      <dgm:t>
        <a:bodyPr/>
        <a:lstStyle/>
        <a:p>
          <a:endParaRPr lang="en-US"/>
        </a:p>
      </dgm:t>
    </dgm:pt>
    <dgm:pt modelId="{D0234D68-A63C-4B7B-8EFF-263553A00269}">
      <dgm:prSet phldrT="[Text]" phldr="1"/>
      <dgm:spPr/>
      <dgm:t>
        <a:bodyPr/>
        <a:lstStyle/>
        <a:p>
          <a:endParaRPr lang="en-US" dirty="0"/>
        </a:p>
      </dgm:t>
    </dgm:pt>
    <dgm:pt modelId="{C21E56CD-B6DC-4D71-ACE5-245E98E158EC}" type="parTrans" cxnId="{A05E918F-9130-495C-B1E4-EF15F5AB95A9}">
      <dgm:prSet/>
      <dgm:spPr/>
      <dgm:t>
        <a:bodyPr/>
        <a:lstStyle/>
        <a:p>
          <a:endParaRPr lang="en-US"/>
        </a:p>
      </dgm:t>
    </dgm:pt>
    <dgm:pt modelId="{23EAE99F-0D5E-4393-BDA9-7138383B1F82}" type="sibTrans" cxnId="{A05E918F-9130-495C-B1E4-EF15F5AB95A9}">
      <dgm:prSet/>
      <dgm:spPr/>
      <dgm:t>
        <a:bodyPr/>
        <a:lstStyle/>
        <a:p>
          <a:endParaRPr lang="en-US"/>
        </a:p>
      </dgm:t>
    </dgm:pt>
    <dgm:pt modelId="{989B3567-C388-480E-BEC8-996FF2EC410B}">
      <dgm:prSet phldrT="[Text]" custT="1"/>
      <dgm:spPr/>
      <dgm:t>
        <a:bodyPr/>
        <a:lstStyle/>
        <a:p>
          <a:r>
            <a:rPr lang="en-US" sz="4800" dirty="0" smtClean="0"/>
            <a:t>New Immigration</a:t>
          </a:r>
          <a:endParaRPr lang="en-US" sz="4800" dirty="0"/>
        </a:p>
      </dgm:t>
    </dgm:pt>
    <dgm:pt modelId="{C4A7D705-C67D-49C5-89F4-18F2463C82E1}" type="parTrans" cxnId="{DE023C65-CFC1-4539-8251-57B3A0F1F89C}">
      <dgm:prSet/>
      <dgm:spPr/>
      <dgm:t>
        <a:bodyPr/>
        <a:lstStyle/>
        <a:p>
          <a:endParaRPr lang="en-US"/>
        </a:p>
      </dgm:t>
    </dgm:pt>
    <dgm:pt modelId="{67031F61-DC0C-4882-A676-D927C0C5A935}" type="sibTrans" cxnId="{DE023C65-CFC1-4539-8251-57B3A0F1F89C}">
      <dgm:prSet/>
      <dgm:spPr/>
      <dgm:t>
        <a:bodyPr/>
        <a:lstStyle/>
        <a:p>
          <a:endParaRPr lang="en-US"/>
        </a:p>
      </dgm:t>
    </dgm:pt>
    <dgm:pt modelId="{57C400BC-559F-4C8E-8FB1-8E389097CE69}" type="pres">
      <dgm:prSet presAssocID="{28786A40-7F73-4470-A7D0-625BE1452C39}" presName="linearFlow" presStyleCnt="0">
        <dgm:presLayoutVars>
          <dgm:dir/>
          <dgm:animLvl val="lvl"/>
          <dgm:resizeHandles val="exact"/>
        </dgm:presLayoutVars>
      </dgm:prSet>
      <dgm:spPr/>
      <dgm:t>
        <a:bodyPr/>
        <a:lstStyle/>
        <a:p>
          <a:endParaRPr lang="en-US"/>
        </a:p>
      </dgm:t>
    </dgm:pt>
    <dgm:pt modelId="{8F03E170-937C-4E0A-BF3D-1C2A1313F2CD}" type="pres">
      <dgm:prSet presAssocID="{2B1A4ADB-CDA4-4186-A43A-C6F8EF1DCD9D}" presName="composite" presStyleCnt="0"/>
      <dgm:spPr/>
    </dgm:pt>
    <dgm:pt modelId="{4430B03A-6812-4C49-8675-3B08F411214A}" type="pres">
      <dgm:prSet presAssocID="{2B1A4ADB-CDA4-4186-A43A-C6F8EF1DCD9D}" presName="parentText" presStyleLbl="alignNode1" presStyleIdx="0" presStyleCnt="3">
        <dgm:presLayoutVars>
          <dgm:chMax val="1"/>
          <dgm:bulletEnabled val="1"/>
        </dgm:presLayoutVars>
      </dgm:prSet>
      <dgm:spPr/>
      <dgm:t>
        <a:bodyPr/>
        <a:lstStyle/>
        <a:p>
          <a:endParaRPr lang="en-US"/>
        </a:p>
      </dgm:t>
    </dgm:pt>
    <dgm:pt modelId="{07002F0C-BD11-42FF-B7E5-C5F38EEF469E}" type="pres">
      <dgm:prSet presAssocID="{2B1A4ADB-CDA4-4186-A43A-C6F8EF1DCD9D}" presName="descendantText" presStyleLbl="alignAcc1" presStyleIdx="0" presStyleCnt="3">
        <dgm:presLayoutVars>
          <dgm:bulletEnabled val="1"/>
        </dgm:presLayoutVars>
      </dgm:prSet>
      <dgm:spPr/>
      <dgm:t>
        <a:bodyPr/>
        <a:lstStyle/>
        <a:p>
          <a:endParaRPr lang="en-US"/>
        </a:p>
      </dgm:t>
    </dgm:pt>
    <dgm:pt modelId="{85DDD9B5-4779-4313-8A23-189A0685F1FC}" type="pres">
      <dgm:prSet presAssocID="{E0733A83-E0F1-406B-A72F-E4B70238A468}" presName="sp" presStyleCnt="0"/>
      <dgm:spPr/>
    </dgm:pt>
    <dgm:pt modelId="{BBA81C6F-BEE6-447A-AF67-8141967E55C0}" type="pres">
      <dgm:prSet presAssocID="{85EC383D-5E61-48C1-A2CB-2386FDB9974C}" presName="composite" presStyleCnt="0"/>
      <dgm:spPr/>
    </dgm:pt>
    <dgm:pt modelId="{6EB56058-DEA4-4F72-AB9F-9FBCD03F91D4}" type="pres">
      <dgm:prSet presAssocID="{85EC383D-5E61-48C1-A2CB-2386FDB9974C}" presName="parentText" presStyleLbl="alignNode1" presStyleIdx="1" presStyleCnt="3">
        <dgm:presLayoutVars>
          <dgm:chMax val="1"/>
          <dgm:bulletEnabled val="1"/>
        </dgm:presLayoutVars>
      </dgm:prSet>
      <dgm:spPr/>
      <dgm:t>
        <a:bodyPr/>
        <a:lstStyle/>
        <a:p>
          <a:endParaRPr lang="en-US"/>
        </a:p>
      </dgm:t>
    </dgm:pt>
    <dgm:pt modelId="{054E627C-6EB0-49D0-A7F7-21FFF52DF087}" type="pres">
      <dgm:prSet presAssocID="{85EC383D-5E61-48C1-A2CB-2386FDB9974C}" presName="descendantText" presStyleLbl="alignAcc1" presStyleIdx="1" presStyleCnt="3">
        <dgm:presLayoutVars>
          <dgm:bulletEnabled val="1"/>
        </dgm:presLayoutVars>
      </dgm:prSet>
      <dgm:spPr/>
      <dgm:t>
        <a:bodyPr/>
        <a:lstStyle/>
        <a:p>
          <a:endParaRPr lang="en-US"/>
        </a:p>
      </dgm:t>
    </dgm:pt>
    <dgm:pt modelId="{09012ACD-F327-469B-919F-72FEB9EE50C5}" type="pres">
      <dgm:prSet presAssocID="{758A1BBA-E36E-4EF5-A12C-F95D9F80AA13}" presName="sp" presStyleCnt="0"/>
      <dgm:spPr/>
    </dgm:pt>
    <dgm:pt modelId="{51A1FFCC-8867-4F00-8265-83503FAA1F96}" type="pres">
      <dgm:prSet presAssocID="{D0234D68-A63C-4B7B-8EFF-263553A00269}" presName="composite" presStyleCnt="0"/>
      <dgm:spPr/>
    </dgm:pt>
    <dgm:pt modelId="{DA02DC24-3383-4746-9998-6DEC3CBF32B0}" type="pres">
      <dgm:prSet presAssocID="{D0234D68-A63C-4B7B-8EFF-263553A00269}" presName="parentText" presStyleLbl="alignNode1" presStyleIdx="2" presStyleCnt="3">
        <dgm:presLayoutVars>
          <dgm:chMax val="1"/>
          <dgm:bulletEnabled val="1"/>
        </dgm:presLayoutVars>
      </dgm:prSet>
      <dgm:spPr/>
      <dgm:t>
        <a:bodyPr/>
        <a:lstStyle/>
        <a:p>
          <a:endParaRPr lang="en-US"/>
        </a:p>
      </dgm:t>
    </dgm:pt>
    <dgm:pt modelId="{18139702-3E34-4F2C-B2FF-E3F107B82DBA}" type="pres">
      <dgm:prSet presAssocID="{D0234D68-A63C-4B7B-8EFF-263553A00269}" presName="descendantText" presStyleLbl="alignAcc1" presStyleIdx="2" presStyleCnt="3">
        <dgm:presLayoutVars>
          <dgm:bulletEnabled val="1"/>
        </dgm:presLayoutVars>
      </dgm:prSet>
      <dgm:spPr/>
      <dgm:t>
        <a:bodyPr/>
        <a:lstStyle/>
        <a:p>
          <a:endParaRPr lang="en-US"/>
        </a:p>
      </dgm:t>
    </dgm:pt>
  </dgm:ptLst>
  <dgm:cxnLst>
    <dgm:cxn modelId="{A3850635-D57B-41F1-AD61-0E416A284FEB}" type="presOf" srcId="{85EC383D-5E61-48C1-A2CB-2386FDB9974C}" destId="{6EB56058-DEA4-4F72-AB9F-9FBCD03F91D4}" srcOrd="0" destOrd="0" presId="urn:microsoft.com/office/officeart/2005/8/layout/chevron2"/>
    <dgm:cxn modelId="{CFECAFF9-2127-42B7-A970-7773E88F994E}" srcId="{28786A40-7F73-4470-A7D0-625BE1452C39}" destId="{2B1A4ADB-CDA4-4186-A43A-C6F8EF1DCD9D}" srcOrd="0" destOrd="0" parTransId="{314A7B9D-3C8A-4B05-A54E-570232573B4A}" sibTransId="{E0733A83-E0F1-406B-A72F-E4B70238A468}"/>
    <dgm:cxn modelId="{5FFFE09C-7876-48F7-96C2-07164975EE9D}" type="presOf" srcId="{3802F868-7498-4E8A-BA35-2536EDF6DB50}" destId="{054E627C-6EB0-49D0-A7F7-21FFF52DF087}" srcOrd="0" destOrd="0" presId="urn:microsoft.com/office/officeart/2005/8/layout/chevron2"/>
    <dgm:cxn modelId="{DE023C65-CFC1-4539-8251-57B3A0F1F89C}" srcId="{D0234D68-A63C-4B7B-8EFF-263553A00269}" destId="{989B3567-C388-480E-BEC8-996FF2EC410B}" srcOrd="0" destOrd="0" parTransId="{C4A7D705-C67D-49C5-89F4-18F2463C82E1}" sibTransId="{67031F61-DC0C-4882-A676-D927C0C5A935}"/>
    <dgm:cxn modelId="{8B1061BE-F875-4894-AA71-81A840319CD5}" type="presOf" srcId="{989B3567-C388-480E-BEC8-996FF2EC410B}" destId="{18139702-3E34-4F2C-B2FF-E3F107B82DBA}" srcOrd="0" destOrd="0" presId="urn:microsoft.com/office/officeart/2005/8/layout/chevron2"/>
    <dgm:cxn modelId="{6B9FB9E2-763E-4768-B42F-BBCB8BADDB32}" type="presOf" srcId="{2B1A4ADB-CDA4-4186-A43A-C6F8EF1DCD9D}" destId="{4430B03A-6812-4C49-8675-3B08F411214A}" srcOrd="0" destOrd="0" presId="urn:microsoft.com/office/officeart/2005/8/layout/chevron2"/>
    <dgm:cxn modelId="{A05E918F-9130-495C-B1E4-EF15F5AB95A9}" srcId="{28786A40-7F73-4470-A7D0-625BE1452C39}" destId="{D0234D68-A63C-4B7B-8EFF-263553A00269}" srcOrd="2" destOrd="0" parTransId="{C21E56CD-B6DC-4D71-ACE5-245E98E158EC}" sibTransId="{23EAE99F-0D5E-4393-BDA9-7138383B1F82}"/>
    <dgm:cxn modelId="{E940FCCD-20F4-4D39-83D7-4AB9CE1B0B07}" type="presOf" srcId="{D0234D68-A63C-4B7B-8EFF-263553A00269}" destId="{DA02DC24-3383-4746-9998-6DEC3CBF32B0}" srcOrd="0" destOrd="0" presId="urn:microsoft.com/office/officeart/2005/8/layout/chevron2"/>
    <dgm:cxn modelId="{7F8CB0ED-3FF1-40FA-ADC3-3A94BDB8ADEC}" srcId="{2B1A4ADB-CDA4-4186-A43A-C6F8EF1DCD9D}" destId="{F64A2531-9FC0-4CA6-BF7D-520A74CD133B}" srcOrd="0" destOrd="0" parTransId="{DBA94245-4FCA-40EB-B262-AB7E4483F7EB}" sibTransId="{C68A1ADE-951C-47F9-80D9-9D52D6AE379E}"/>
    <dgm:cxn modelId="{24D313CF-3B56-484E-A194-A460A34CC60A}" type="presOf" srcId="{F64A2531-9FC0-4CA6-BF7D-520A74CD133B}" destId="{07002F0C-BD11-42FF-B7E5-C5F38EEF469E}" srcOrd="0" destOrd="0" presId="urn:microsoft.com/office/officeart/2005/8/layout/chevron2"/>
    <dgm:cxn modelId="{C3B1BB12-B980-47C8-9BE3-B3D2154A39AF}" srcId="{85EC383D-5E61-48C1-A2CB-2386FDB9974C}" destId="{3802F868-7498-4E8A-BA35-2536EDF6DB50}" srcOrd="0" destOrd="0" parTransId="{EE5C997E-AD4A-496E-9AC6-7C9597C702D9}" sibTransId="{3EE23A3B-66EA-4BF2-B5D2-C611674F98EA}"/>
    <dgm:cxn modelId="{2FD88D30-29D5-4438-B5C4-E754070806B1}" type="presOf" srcId="{28786A40-7F73-4470-A7D0-625BE1452C39}" destId="{57C400BC-559F-4C8E-8FB1-8E389097CE69}" srcOrd="0" destOrd="0" presId="urn:microsoft.com/office/officeart/2005/8/layout/chevron2"/>
    <dgm:cxn modelId="{FDB67E28-AB45-4A6A-B87F-B41327F6F527}" srcId="{28786A40-7F73-4470-A7D0-625BE1452C39}" destId="{85EC383D-5E61-48C1-A2CB-2386FDB9974C}" srcOrd="1" destOrd="0" parTransId="{45991E91-6CBB-4CC7-B2CB-2852725AE133}" sibTransId="{758A1BBA-E36E-4EF5-A12C-F95D9F80AA13}"/>
    <dgm:cxn modelId="{7CC7877C-518A-492B-9925-A148FCAF0FEE}" type="presParOf" srcId="{57C400BC-559F-4C8E-8FB1-8E389097CE69}" destId="{8F03E170-937C-4E0A-BF3D-1C2A1313F2CD}" srcOrd="0" destOrd="0" presId="urn:microsoft.com/office/officeart/2005/8/layout/chevron2"/>
    <dgm:cxn modelId="{F85046F9-7314-4895-9470-9AE8D33874A6}" type="presParOf" srcId="{8F03E170-937C-4E0A-BF3D-1C2A1313F2CD}" destId="{4430B03A-6812-4C49-8675-3B08F411214A}" srcOrd="0" destOrd="0" presId="urn:microsoft.com/office/officeart/2005/8/layout/chevron2"/>
    <dgm:cxn modelId="{FBEEFD67-2C4F-4744-B673-0AF60741BDD4}" type="presParOf" srcId="{8F03E170-937C-4E0A-BF3D-1C2A1313F2CD}" destId="{07002F0C-BD11-42FF-B7E5-C5F38EEF469E}" srcOrd="1" destOrd="0" presId="urn:microsoft.com/office/officeart/2005/8/layout/chevron2"/>
    <dgm:cxn modelId="{4D61F627-A93A-4A83-9064-5B87D2D43B34}" type="presParOf" srcId="{57C400BC-559F-4C8E-8FB1-8E389097CE69}" destId="{85DDD9B5-4779-4313-8A23-189A0685F1FC}" srcOrd="1" destOrd="0" presId="urn:microsoft.com/office/officeart/2005/8/layout/chevron2"/>
    <dgm:cxn modelId="{BE961D40-F43F-40C1-86F9-B12B17728EF4}" type="presParOf" srcId="{57C400BC-559F-4C8E-8FB1-8E389097CE69}" destId="{BBA81C6F-BEE6-447A-AF67-8141967E55C0}" srcOrd="2" destOrd="0" presId="urn:microsoft.com/office/officeart/2005/8/layout/chevron2"/>
    <dgm:cxn modelId="{8D6A3FAF-199E-477F-B118-A2B1F158401F}" type="presParOf" srcId="{BBA81C6F-BEE6-447A-AF67-8141967E55C0}" destId="{6EB56058-DEA4-4F72-AB9F-9FBCD03F91D4}" srcOrd="0" destOrd="0" presId="urn:microsoft.com/office/officeart/2005/8/layout/chevron2"/>
    <dgm:cxn modelId="{6421523B-A8D5-45C8-B0D2-FEF557BCF456}" type="presParOf" srcId="{BBA81C6F-BEE6-447A-AF67-8141967E55C0}" destId="{054E627C-6EB0-49D0-A7F7-21FFF52DF087}" srcOrd="1" destOrd="0" presId="urn:microsoft.com/office/officeart/2005/8/layout/chevron2"/>
    <dgm:cxn modelId="{6DB1A829-F291-404B-9F88-465EC46BA921}" type="presParOf" srcId="{57C400BC-559F-4C8E-8FB1-8E389097CE69}" destId="{09012ACD-F327-469B-919F-72FEB9EE50C5}" srcOrd="3" destOrd="0" presId="urn:microsoft.com/office/officeart/2005/8/layout/chevron2"/>
    <dgm:cxn modelId="{EDD75B71-2F61-4CAB-8893-AD748F54F1E1}" type="presParOf" srcId="{57C400BC-559F-4C8E-8FB1-8E389097CE69}" destId="{51A1FFCC-8867-4F00-8265-83503FAA1F96}" srcOrd="4" destOrd="0" presId="urn:microsoft.com/office/officeart/2005/8/layout/chevron2"/>
    <dgm:cxn modelId="{91E7DB25-B58E-4CEA-863E-178E9E1556CD}" type="presParOf" srcId="{51A1FFCC-8867-4F00-8265-83503FAA1F96}" destId="{DA02DC24-3383-4746-9998-6DEC3CBF32B0}" srcOrd="0" destOrd="0" presId="urn:microsoft.com/office/officeart/2005/8/layout/chevron2"/>
    <dgm:cxn modelId="{448D9E50-EB2E-4C41-B461-706C3B609B93}" type="presParOf" srcId="{51A1FFCC-8867-4F00-8265-83503FAA1F96}" destId="{18139702-3E34-4F2C-B2FF-E3F107B82DB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057BCC-A717-41D6-A040-CA67EE1EB2DE}"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US"/>
        </a:p>
      </dgm:t>
    </dgm:pt>
    <dgm:pt modelId="{C4846079-05B2-46A6-9D57-B4E0C8080924}">
      <dgm:prSet phldrT="[Text]"/>
      <dgm:spPr/>
      <dgm:t>
        <a:bodyPr/>
        <a:lstStyle/>
        <a:p>
          <a:r>
            <a:rPr lang="en-US" dirty="0" smtClean="0"/>
            <a:t>“Melting Pot” Theory</a:t>
          </a:r>
          <a:endParaRPr lang="en-US" dirty="0"/>
        </a:p>
      </dgm:t>
    </dgm:pt>
    <dgm:pt modelId="{E086CA43-E608-48A4-B64E-B174BAF19394}" type="parTrans" cxnId="{C412DECA-D263-46DA-A579-F07CED2C1007}">
      <dgm:prSet/>
      <dgm:spPr/>
      <dgm:t>
        <a:bodyPr/>
        <a:lstStyle/>
        <a:p>
          <a:endParaRPr lang="en-US"/>
        </a:p>
      </dgm:t>
    </dgm:pt>
    <dgm:pt modelId="{D1250FAB-BC5A-436C-AA18-5727543F930E}" type="sibTrans" cxnId="{C412DECA-D263-46DA-A579-F07CED2C1007}">
      <dgm:prSet/>
      <dgm:spPr/>
      <dgm:t>
        <a:bodyPr/>
        <a:lstStyle/>
        <a:p>
          <a:endParaRPr lang="en-US"/>
        </a:p>
      </dgm:t>
    </dgm:pt>
    <dgm:pt modelId="{8C20760B-FCB6-4309-ABB1-19FDBFF049E0}">
      <dgm:prSet phldrT="[Text]"/>
      <dgm:spPr/>
      <dgm:t>
        <a:bodyPr/>
        <a:lstStyle/>
        <a:p>
          <a:r>
            <a:rPr lang="en-US" dirty="0" smtClean="0"/>
            <a:t>People from various cultures have met in the US to form a new American culture.  The contributions of individual groups are not easily distinguished.  The resulting culture is more important than its parts.</a:t>
          </a:r>
          <a:endParaRPr lang="en-US" dirty="0"/>
        </a:p>
      </dgm:t>
    </dgm:pt>
    <dgm:pt modelId="{4A9EF73D-31A8-44CD-BE81-21DC93CBCC23}" type="parTrans" cxnId="{95322B35-21A8-4D66-83BF-F166E038DCBF}">
      <dgm:prSet/>
      <dgm:spPr/>
      <dgm:t>
        <a:bodyPr/>
        <a:lstStyle/>
        <a:p>
          <a:endParaRPr lang="en-US"/>
        </a:p>
      </dgm:t>
    </dgm:pt>
    <dgm:pt modelId="{0FFC1413-5B99-4A90-BEAF-5E598B6BF956}" type="sibTrans" cxnId="{95322B35-21A8-4D66-83BF-F166E038DCBF}">
      <dgm:prSet/>
      <dgm:spPr/>
      <dgm:t>
        <a:bodyPr/>
        <a:lstStyle/>
        <a:p>
          <a:endParaRPr lang="en-US"/>
        </a:p>
      </dgm:t>
    </dgm:pt>
    <dgm:pt modelId="{2C3E5972-CB52-416E-9C0D-46537161D163}">
      <dgm:prSet phldrT="[Text]"/>
      <dgm:spPr/>
      <dgm:t>
        <a:bodyPr/>
        <a:lstStyle/>
        <a:p>
          <a:r>
            <a:rPr lang="en-US" dirty="0" smtClean="0"/>
            <a:t>Assimilation</a:t>
          </a:r>
          <a:endParaRPr lang="en-US" dirty="0"/>
        </a:p>
      </dgm:t>
    </dgm:pt>
    <dgm:pt modelId="{97A02D6A-9603-41FA-B64E-D449C5A1DD52}" type="parTrans" cxnId="{2C8FCE54-0B9A-45CA-8F8C-B0BCF8A01146}">
      <dgm:prSet/>
      <dgm:spPr/>
      <dgm:t>
        <a:bodyPr/>
        <a:lstStyle/>
        <a:p>
          <a:endParaRPr lang="en-US"/>
        </a:p>
      </dgm:t>
    </dgm:pt>
    <dgm:pt modelId="{2DC582F1-1240-42FA-835E-BAB50A26EBA2}" type="sibTrans" cxnId="{2C8FCE54-0B9A-45CA-8F8C-B0BCF8A01146}">
      <dgm:prSet/>
      <dgm:spPr/>
      <dgm:t>
        <a:bodyPr/>
        <a:lstStyle/>
        <a:p>
          <a:endParaRPr lang="en-US"/>
        </a:p>
      </dgm:t>
    </dgm:pt>
    <dgm:pt modelId="{A45D44D7-153B-475E-AD78-73036288B4CC}">
      <dgm:prSet phldrT="[Text]"/>
      <dgm:spPr/>
      <dgm:t>
        <a:bodyPr/>
        <a:lstStyle/>
        <a:p>
          <a:r>
            <a:rPr lang="en-US" dirty="0" smtClean="0"/>
            <a:t>Immigrants disappear into an already established American culture.  They gave up older languages and customs and became Americanized, adopting the appearances and attitudes of the larger society in order to be accepted.  Immigrants from Africa and Asia who looked least like nativist Americans, had the hardest time becoming assimilated</a:t>
          </a:r>
          <a:endParaRPr lang="en-US" dirty="0"/>
        </a:p>
      </dgm:t>
    </dgm:pt>
    <dgm:pt modelId="{B650DC8F-C4AD-44A5-BEC9-A9063D1FD3CD}" type="parTrans" cxnId="{D24C3DA3-16C4-4F60-9E5D-86B251E2B491}">
      <dgm:prSet/>
      <dgm:spPr/>
      <dgm:t>
        <a:bodyPr/>
        <a:lstStyle/>
        <a:p>
          <a:endParaRPr lang="en-US"/>
        </a:p>
      </dgm:t>
    </dgm:pt>
    <dgm:pt modelId="{79B34896-7774-41CC-A3D3-181A09FCB87A}" type="sibTrans" cxnId="{D24C3DA3-16C4-4F60-9E5D-86B251E2B491}">
      <dgm:prSet/>
      <dgm:spPr/>
      <dgm:t>
        <a:bodyPr/>
        <a:lstStyle/>
        <a:p>
          <a:endParaRPr lang="en-US"/>
        </a:p>
      </dgm:t>
    </dgm:pt>
    <dgm:pt modelId="{A7695438-C5E9-4ECF-9FFF-73AB8B83FC9C}">
      <dgm:prSet phldrT="[Text]"/>
      <dgm:spPr/>
      <dgm:t>
        <a:bodyPr/>
        <a:lstStyle/>
        <a:p>
          <a:r>
            <a:rPr lang="en-US" dirty="0" smtClean="0"/>
            <a:t>Pluralism</a:t>
          </a:r>
          <a:endParaRPr lang="en-US" dirty="0"/>
        </a:p>
      </dgm:t>
    </dgm:pt>
    <dgm:pt modelId="{3BB0C1D5-5B55-4E82-8510-683A1D763806}" type="parTrans" cxnId="{1F63421A-0A6D-499F-BD65-7E04D149416F}">
      <dgm:prSet/>
      <dgm:spPr/>
      <dgm:t>
        <a:bodyPr/>
        <a:lstStyle/>
        <a:p>
          <a:endParaRPr lang="en-US"/>
        </a:p>
      </dgm:t>
    </dgm:pt>
    <dgm:pt modelId="{980D206A-7139-4038-82EB-7EC7C7932360}" type="sibTrans" cxnId="{1F63421A-0A6D-499F-BD65-7E04D149416F}">
      <dgm:prSet/>
      <dgm:spPr/>
      <dgm:t>
        <a:bodyPr/>
        <a:lstStyle/>
        <a:p>
          <a:endParaRPr lang="en-US"/>
        </a:p>
      </dgm:t>
    </dgm:pt>
    <dgm:pt modelId="{AE3E0F97-D2C1-478A-B68A-0A18E726148D}">
      <dgm:prSet phldrT="[Text]"/>
      <dgm:spPr/>
      <dgm:t>
        <a:bodyPr/>
        <a:lstStyle/>
        <a:p>
          <a:r>
            <a:rPr lang="en-US" dirty="0" smtClean="0"/>
            <a:t>Groups do not always lose their distinctive characters.  They can live side by side, with each group contributing in different ways to society.  This approach is sometimes called the salad bowl theory since groups, like different vegetables in a salad, remain identifiable but create a new, larger whole. </a:t>
          </a:r>
          <a:endParaRPr lang="en-US" dirty="0"/>
        </a:p>
      </dgm:t>
    </dgm:pt>
    <dgm:pt modelId="{3DFF53CD-7A1E-413D-A7C6-DD6FD9BC6C21}" type="parTrans" cxnId="{A54AEFC4-9634-45E4-9604-63AE793D9DA6}">
      <dgm:prSet/>
      <dgm:spPr/>
      <dgm:t>
        <a:bodyPr/>
        <a:lstStyle/>
        <a:p>
          <a:endParaRPr lang="en-US"/>
        </a:p>
      </dgm:t>
    </dgm:pt>
    <dgm:pt modelId="{508A8F9C-7686-4590-8F50-D70E01AED474}" type="sibTrans" cxnId="{A54AEFC4-9634-45E4-9604-63AE793D9DA6}">
      <dgm:prSet/>
      <dgm:spPr/>
      <dgm:t>
        <a:bodyPr/>
        <a:lstStyle/>
        <a:p>
          <a:endParaRPr lang="en-US"/>
        </a:p>
      </dgm:t>
    </dgm:pt>
    <dgm:pt modelId="{780521B9-0E01-4031-A7F8-863A8BF38131}" type="pres">
      <dgm:prSet presAssocID="{BF057BCC-A717-41D6-A040-CA67EE1EB2DE}" presName="Name0" presStyleCnt="0">
        <dgm:presLayoutVars>
          <dgm:dir/>
          <dgm:animLvl val="lvl"/>
          <dgm:resizeHandles val="exact"/>
        </dgm:presLayoutVars>
      </dgm:prSet>
      <dgm:spPr/>
      <dgm:t>
        <a:bodyPr/>
        <a:lstStyle/>
        <a:p>
          <a:endParaRPr lang="en-US"/>
        </a:p>
      </dgm:t>
    </dgm:pt>
    <dgm:pt modelId="{A85618C7-8EF5-408C-831F-7972BBF0B912}" type="pres">
      <dgm:prSet presAssocID="{C4846079-05B2-46A6-9D57-B4E0C8080924}" presName="compositeNode" presStyleCnt="0">
        <dgm:presLayoutVars>
          <dgm:bulletEnabled val="1"/>
        </dgm:presLayoutVars>
      </dgm:prSet>
      <dgm:spPr/>
    </dgm:pt>
    <dgm:pt modelId="{FB348043-3D3F-4BFC-BEA3-D26768F92ECC}" type="pres">
      <dgm:prSet presAssocID="{C4846079-05B2-46A6-9D57-B4E0C8080924}" presName="bgRect" presStyleLbl="node1" presStyleIdx="0" presStyleCnt="3"/>
      <dgm:spPr/>
      <dgm:t>
        <a:bodyPr/>
        <a:lstStyle/>
        <a:p>
          <a:endParaRPr lang="en-US"/>
        </a:p>
      </dgm:t>
    </dgm:pt>
    <dgm:pt modelId="{1B9FC8C1-1440-40C1-A2C0-83EAA527A532}" type="pres">
      <dgm:prSet presAssocID="{C4846079-05B2-46A6-9D57-B4E0C8080924}" presName="parentNode" presStyleLbl="node1" presStyleIdx="0" presStyleCnt="3">
        <dgm:presLayoutVars>
          <dgm:chMax val="0"/>
          <dgm:bulletEnabled val="1"/>
        </dgm:presLayoutVars>
      </dgm:prSet>
      <dgm:spPr/>
      <dgm:t>
        <a:bodyPr/>
        <a:lstStyle/>
        <a:p>
          <a:endParaRPr lang="en-US"/>
        </a:p>
      </dgm:t>
    </dgm:pt>
    <dgm:pt modelId="{940BC605-B677-45CD-B3D1-E9EBB266CC85}" type="pres">
      <dgm:prSet presAssocID="{C4846079-05B2-46A6-9D57-B4E0C8080924}" presName="childNode" presStyleLbl="node1" presStyleIdx="0" presStyleCnt="3">
        <dgm:presLayoutVars>
          <dgm:bulletEnabled val="1"/>
        </dgm:presLayoutVars>
      </dgm:prSet>
      <dgm:spPr/>
      <dgm:t>
        <a:bodyPr/>
        <a:lstStyle/>
        <a:p>
          <a:endParaRPr lang="en-US"/>
        </a:p>
      </dgm:t>
    </dgm:pt>
    <dgm:pt modelId="{B5FF2FD1-E6D4-4D72-8B75-08075A94562F}" type="pres">
      <dgm:prSet presAssocID="{D1250FAB-BC5A-436C-AA18-5727543F930E}" presName="hSp" presStyleCnt="0"/>
      <dgm:spPr/>
    </dgm:pt>
    <dgm:pt modelId="{AEE4CAAB-A79E-4A9B-B92D-5D57EF8DDDD0}" type="pres">
      <dgm:prSet presAssocID="{D1250FAB-BC5A-436C-AA18-5727543F930E}" presName="vProcSp" presStyleCnt="0"/>
      <dgm:spPr/>
    </dgm:pt>
    <dgm:pt modelId="{E56A9BFC-4B8F-45C2-ACA8-1049D2EF3CDA}" type="pres">
      <dgm:prSet presAssocID="{D1250FAB-BC5A-436C-AA18-5727543F930E}" presName="vSp1" presStyleCnt="0"/>
      <dgm:spPr/>
    </dgm:pt>
    <dgm:pt modelId="{80F56105-5FE6-4EFF-9BE8-71903B2BFFB7}" type="pres">
      <dgm:prSet presAssocID="{D1250FAB-BC5A-436C-AA18-5727543F930E}" presName="simulatedConn" presStyleLbl="solidFgAcc1" presStyleIdx="0" presStyleCnt="2"/>
      <dgm:spPr/>
    </dgm:pt>
    <dgm:pt modelId="{519AE73F-CFEB-4E79-B0C2-24DE9ADEFEE4}" type="pres">
      <dgm:prSet presAssocID="{D1250FAB-BC5A-436C-AA18-5727543F930E}" presName="vSp2" presStyleCnt="0"/>
      <dgm:spPr/>
    </dgm:pt>
    <dgm:pt modelId="{F05BFD36-DD00-4452-A939-42117775720C}" type="pres">
      <dgm:prSet presAssocID="{D1250FAB-BC5A-436C-AA18-5727543F930E}" presName="sibTrans" presStyleCnt="0"/>
      <dgm:spPr/>
    </dgm:pt>
    <dgm:pt modelId="{5BCD1C24-C130-46B2-9980-51AF658476FE}" type="pres">
      <dgm:prSet presAssocID="{2C3E5972-CB52-416E-9C0D-46537161D163}" presName="compositeNode" presStyleCnt="0">
        <dgm:presLayoutVars>
          <dgm:bulletEnabled val="1"/>
        </dgm:presLayoutVars>
      </dgm:prSet>
      <dgm:spPr/>
    </dgm:pt>
    <dgm:pt modelId="{BC958E92-B76E-44F8-AA31-9C124DC37B0F}" type="pres">
      <dgm:prSet presAssocID="{2C3E5972-CB52-416E-9C0D-46537161D163}" presName="bgRect" presStyleLbl="node1" presStyleIdx="1" presStyleCnt="3"/>
      <dgm:spPr/>
      <dgm:t>
        <a:bodyPr/>
        <a:lstStyle/>
        <a:p>
          <a:endParaRPr lang="en-US"/>
        </a:p>
      </dgm:t>
    </dgm:pt>
    <dgm:pt modelId="{FEE58EA4-FADC-45FD-9983-50A724814D40}" type="pres">
      <dgm:prSet presAssocID="{2C3E5972-CB52-416E-9C0D-46537161D163}" presName="parentNode" presStyleLbl="node1" presStyleIdx="1" presStyleCnt="3">
        <dgm:presLayoutVars>
          <dgm:chMax val="0"/>
          <dgm:bulletEnabled val="1"/>
        </dgm:presLayoutVars>
      </dgm:prSet>
      <dgm:spPr/>
      <dgm:t>
        <a:bodyPr/>
        <a:lstStyle/>
        <a:p>
          <a:endParaRPr lang="en-US"/>
        </a:p>
      </dgm:t>
    </dgm:pt>
    <dgm:pt modelId="{2DF89252-D1A9-40AC-B31A-D6A2350F3126}" type="pres">
      <dgm:prSet presAssocID="{2C3E5972-CB52-416E-9C0D-46537161D163}" presName="childNode" presStyleLbl="node1" presStyleIdx="1" presStyleCnt="3">
        <dgm:presLayoutVars>
          <dgm:bulletEnabled val="1"/>
        </dgm:presLayoutVars>
      </dgm:prSet>
      <dgm:spPr/>
      <dgm:t>
        <a:bodyPr/>
        <a:lstStyle/>
        <a:p>
          <a:endParaRPr lang="en-US"/>
        </a:p>
      </dgm:t>
    </dgm:pt>
    <dgm:pt modelId="{8AC19A59-53D7-4F76-826B-B96AED03D49B}" type="pres">
      <dgm:prSet presAssocID="{2DC582F1-1240-42FA-835E-BAB50A26EBA2}" presName="hSp" presStyleCnt="0"/>
      <dgm:spPr/>
    </dgm:pt>
    <dgm:pt modelId="{EFEEC7C7-4AD7-4B9E-8AAF-72F965D8F5E9}" type="pres">
      <dgm:prSet presAssocID="{2DC582F1-1240-42FA-835E-BAB50A26EBA2}" presName="vProcSp" presStyleCnt="0"/>
      <dgm:spPr/>
    </dgm:pt>
    <dgm:pt modelId="{EF3DFC6E-3870-4D37-B31B-64282810DE58}" type="pres">
      <dgm:prSet presAssocID="{2DC582F1-1240-42FA-835E-BAB50A26EBA2}" presName="vSp1" presStyleCnt="0"/>
      <dgm:spPr/>
    </dgm:pt>
    <dgm:pt modelId="{9652CAF9-EA40-4B33-84DF-479082D5702A}" type="pres">
      <dgm:prSet presAssocID="{2DC582F1-1240-42FA-835E-BAB50A26EBA2}" presName="simulatedConn" presStyleLbl="solidFgAcc1" presStyleIdx="1" presStyleCnt="2"/>
      <dgm:spPr/>
    </dgm:pt>
    <dgm:pt modelId="{5B4F327E-E974-409A-95E0-4A68A3F510B9}" type="pres">
      <dgm:prSet presAssocID="{2DC582F1-1240-42FA-835E-BAB50A26EBA2}" presName="vSp2" presStyleCnt="0"/>
      <dgm:spPr/>
    </dgm:pt>
    <dgm:pt modelId="{027BC33B-86FE-4D05-9B14-A56A4854F4F6}" type="pres">
      <dgm:prSet presAssocID="{2DC582F1-1240-42FA-835E-BAB50A26EBA2}" presName="sibTrans" presStyleCnt="0"/>
      <dgm:spPr/>
    </dgm:pt>
    <dgm:pt modelId="{3D37F505-BD7C-41BE-9052-07FD9A68D087}" type="pres">
      <dgm:prSet presAssocID="{A7695438-C5E9-4ECF-9FFF-73AB8B83FC9C}" presName="compositeNode" presStyleCnt="0">
        <dgm:presLayoutVars>
          <dgm:bulletEnabled val="1"/>
        </dgm:presLayoutVars>
      </dgm:prSet>
      <dgm:spPr/>
    </dgm:pt>
    <dgm:pt modelId="{AD79ACD7-F70C-470B-8E03-13205ADF1CC6}" type="pres">
      <dgm:prSet presAssocID="{A7695438-C5E9-4ECF-9FFF-73AB8B83FC9C}" presName="bgRect" presStyleLbl="node1" presStyleIdx="2" presStyleCnt="3"/>
      <dgm:spPr/>
      <dgm:t>
        <a:bodyPr/>
        <a:lstStyle/>
        <a:p>
          <a:endParaRPr lang="en-US"/>
        </a:p>
      </dgm:t>
    </dgm:pt>
    <dgm:pt modelId="{2EEDFDE1-7903-494D-A0F0-9D5680B72697}" type="pres">
      <dgm:prSet presAssocID="{A7695438-C5E9-4ECF-9FFF-73AB8B83FC9C}" presName="parentNode" presStyleLbl="node1" presStyleIdx="2" presStyleCnt="3">
        <dgm:presLayoutVars>
          <dgm:chMax val="0"/>
          <dgm:bulletEnabled val="1"/>
        </dgm:presLayoutVars>
      </dgm:prSet>
      <dgm:spPr/>
      <dgm:t>
        <a:bodyPr/>
        <a:lstStyle/>
        <a:p>
          <a:endParaRPr lang="en-US"/>
        </a:p>
      </dgm:t>
    </dgm:pt>
    <dgm:pt modelId="{B6A5FF01-0A4C-439F-9764-77A3C2129029}" type="pres">
      <dgm:prSet presAssocID="{A7695438-C5E9-4ECF-9FFF-73AB8B83FC9C}" presName="childNode" presStyleLbl="node1" presStyleIdx="2" presStyleCnt="3">
        <dgm:presLayoutVars>
          <dgm:bulletEnabled val="1"/>
        </dgm:presLayoutVars>
      </dgm:prSet>
      <dgm:spPr/>
      <dgm:t>
        <a:bodyPr/>
        <a:lstStyle/>
        <a:p>
          <a:endParaRPr lang="en-US"/>
        </a:p>
      </dgm:t>
    </dgm:pt>
  </dgm:ptLst>
  <dgm:cxnLst>
    <dgm:cxn modelId="{4FE4155D-F6D0-4AEB-A92B-1FFB5232BC7F}" type="presOf" srcId="{AE3E0F97-D2C1-478A-B68A-0A18E726148D}" destId="{B6A5FF01-0A4C-439F-9764-77A3C2129029}" srcOrd="0" destOrd="0" presId="urn:microsoft.com/office/officeart/2005/8/layout/hProcess7#1"/>
    <dgm:cxn modelId="{1F63421A-0A6D-499F-BD65-7E04D149416F}" srcId="{BF057BCC-A717-41D6-A040-CA67EE1EB2DE}" destId="{A7695438-C5E9-4ECF-9FFF-73AB8B83FC9C}" srcOrd="2" destOrd="0" parTransId="{3BB0C1D5-5B55-4E82-8510-683A1D763806}" sibTransId="{980D206A-7139-4038-82EB-7EC7C7932360}"/>
    <dgm:cxn modelId="{D9A911F5-937A-4C39-B039-321B0424FB3D}" type="presOf" srcId="{2C3E5972-CB52-416E-9C0D-46537161D163}" destId="{FEE58EA4-FADC-45FD-9983-50A724814D40}" srcOrd="1" destOrd="0" presId="urn:microsoft.com/office/officeart/2005/8/layout/hProcess7#1"/>
    <dgm:cxn modelId="{B3689D05-3B42-44BC-B774-92E0D01B2643}" type="presOf" srcId="{2C3E5972-CB52-416E-9C0D-46537161D163}" destId="{BC958E92-B76E-44F8-AA31-9C124DC37B0F}" srcOrd="0" destOrd="0" presId="urn:microsoft.com/office/officeart/2005/8/layout/hProcess7#1"/>
    <dgm:cxn modelId="{2D8BC3D1-05D5-4D80-9CAD-A4B5DE1D38DD}" type="presOf" srcId="{A7695438-C5E9-4ECF-9FFF-73AB8B83FC9C}" destId="{2EEDFDE1-7903-494D-A0F0-9D5680B72697}" srcOrd="1" destOrd="0" presId="urn:microsoft.com/office/officeart/2005/8/layout/hProcess7#1"/>
    <dgm:cxn modelId="{D24C3DA3-16C4-4F60-9E5D-86B251E2B491}" srcId="{2C3E5972-CB52-416E-9C0D-46537161D163}" destId="{A45D44D7-153B-475E-AD78-73036288B4CC}" srcOrd="0" destOrd="0" parTransId="{B650DC8F-C4AD-44A5-BEC9-A9063D1FD3CD}" sibTransId="{79B34896-7774-41CC-A3D3-181A09FCB87A}"/>
    <dgm:cxn modelId="{F5CDB810-57F5-42B5-BDFC-4F1D2E08803F}" type="presOf" srcId="{C4846079-05B2-46A6-9D57-B4E0C8080924}" destId="{FB348043-3D3F-4BFC-BEA3-D26768F92ECC}" srcOrd="0" destOrd="0" presId="urn:microsoft.com/office/officeart/2005/8/layout/hProcess7#1"/>
    <dgm:cxn modelId="{FEF341D3-94C4-4C44-8B62-972691BE4155}" type="presOf" srcId="{A45D44D7-153B-475E-AD78-73036288B4CC}" destId="{2DF89252-D1A9-40AC-B31A-D6A2350F3126}" srcOrd="0" destOrd="0" presId="urn:microsoft.com/office/officeart/2005/8/layout/hProcess7#1"/>
    <dgm:cxn modelId="{0881FD19-CE31-471E-AB51-EBF45C0ABB64}" type="presOf" srcId="{8C20760B-FCB6-4309-ABB1-19FDBFF049E0}" destId="{940BC605-B677-45CD-B3D1-E9EBB266CC85}" srcOrd="0" destOrd="0" presId="urn:microsoft.com/office/officeart/2005/8/layout/hProcess7#1"/>
    <dgm:cxn modelId="{95322B35-21A8-4D66-83BF-F166E038DCBF}" srcId="{C4846079-05B2-46A6-9D57-B4E0C8080924}" destId="{8C20760B-FCB6-4309-ABB1-19FDBFF049E0}" srcOrd="0" destOrd="0" parTransId="{4A9EF73D-31A8-44CD-BE81-21DC93CBCC23}" sibTransId="{0FFC1413-5B99-4A90-BEAF-5E598B6BF956}"/>
    <dgm:cxn modelId="{A54AEFC4-9634-45E4-9604-63AE793D9DA6}" srcId="{A7695438-C5E9-4ECF-9FFF-73AB8B83FC9C}" destId="{AE3E0F97-D2C1-478A-B68A-0A18E726148D}" srcOrd="0" destOrd="0" parTransId="{3DFF53CD-7A1E-413D-A7C6-DD6FD9BC6C21}" sibTransId="{508A8F9C-7686-4590-8F50-D70E01AED474}"/>
    <dgm:cxn modelId="{C412DECA-D263-46DA-A579-F07CED2C1007}" srcId="{BF057BCC-A717-41D6-A040-CA67EE1EB2DE}" destId="{C4846079-05B2-46A6-9D57-B4E0C8080924}" srcOrd="0" destOrd="0" parTransId="{E086CA43-E608-48A4-B64E-B174BAF19394}" sibTransId="{D1250FAB-BC5A-436C-AA18-5727543F930E}"/>
    <dgm:cxn modelId="{3E24BEFD-1EAE-41C3-97E0-3618457570CF}" type="presOf" srcId="{A7695438-C5E9-4ECF-9FFF-73AB8B83FC9C}" destId="{AD79ACD7-F70C-470B-8E03-13205ADF1CC6}" srcOrd="0" destOrd="0" presId="urn:microsoft.com/office/officeart/2005/8/layout/hProcess7#1"/>
    <dgm:cxn modelId="{FC4F48BD-9076-46F5-897F-3259912A867F}" type="presOf" srcId="{BF057BCC-A717-41D6-A040-CA67EE1EB2DE}" destId="{780521B9-0E01-4031-A7F8-863A8BF38131}" srcOrd="0" destOrd="0" presId="urn:microsoft.com/office/officeart/2005/8/layout/hProcess7#1"/>
    <dgm:cxn modelId="{2C8FCE54-0B9A-45CA-8F8C-B0BCF8A01146}" srcId="{BF057BCC-A717-41D6-A040-CA67EE1EB2DE}" destId="{2C3E5972-CB52-416E-9C0D-46537161D163}" srcOrd="1" destOrd="0" parTransId="{97A02D6A-9603-41FA-B64E-D449C5A1DD52}" sibTransId="{2DC582F1-1240-42FA-835E-BAB50A26EBA2}"/>
    <dgm:cxn modelId="{6A18AB10-3760-4B8A-B189-BF0BAF0208E0}" type="presOf" srcId="{C4846079-05B2-46A6-9D57-B4E0C8080924}" destId="{1B9FC8C1-1440-40C1-A2C0-83EAA527A532}" srcOrd="1" destOrd="0" presId="urn:microsoft.com/office/officeart/2005/8/layout/hProcess7#1"/>
    <dgm:cxn modelId="{998B7200-3801-4592-80AF-39DFD6A203FB}" type="presParOf" srcId="{780521B9-0E01-4031-A7F8-863A8BF38131}" destId="{A85618C7-8EF5-408C-831F-7972BBF0B912}" srcOrd="0" destOrd="0" presId="urn:microsoft.com/office/officeart/2005/8/layout/hProcess7#1"/>
    <dgm:cxn modelId="{306DD751-665E-40CC-8E35-AFB925F927D9}" type="presParOf" srcId="{A85618C7-8EF5-408C-831F-7972BBF0B912}" destId="{FB348043-3D3F-4BFC-BEA3-D26768F92ECC}" srcOrd="0" destOrd="0" presId="urn:microsoft.com/office/officeart/2005/8/layout/hProcess7#1"/>
    <dgm:cxn modelId="{964528C4-4A21-4D6D-94FA-02101AF80894}" type="presParOf" srcId="{A85618C7-8EF5-408C-831F-7972BBF0B912}" destId="{1B9FC8C1-1440-40C1-A2C0-83EAA527A532}" srcOrd="1" destOrd="0" presId="urn:microsoft.com/office/officeart/2005/8/layout/hProcess7#1"/>
    <dgm:cxn modelId="{BB19018D-4C49-490F-B4E4-69BB4E7B631A}" type="presParOf" srcId="{A85618C7-8EF5-408C-831F-7972BBF0B912}" destId="{940BC605-B677-45CD-B3D1-E9EBB266CC85}" srcOrd="2" destOrd="0" presId="urn:microsoft.com/office/officeart/2005/8/layout/hProcess7#1"/>
    <dgm:cxn modelId="{1D6853EA-6722-4394-BFBF-E16D1B7A0A50}" type="presParOf" srcId="{780521B9-0E01-4031-A7F8-863A8BF38131}" destId="{B5FF2FD1-E6D4-4D72-8B75-08075A94562F}" srcOrd="1" destOrd="0" presId="urn:microsoft.com/office/officeart/2005/8/layout/hProcess7#1"/>
    <dgm:cxn modelId="{57672FD4-5A99-4C2D-93D0-6B4D45C60B51}" type="presParOf" srcId="{780521B9-0E01-4031-A7F8-863A8BF38131}" destId="{AEE4CAAB-A79E-4A9B-B92D-5D57EF8DDDD0}" srcOrd="2" destOrd="0" presId="urn:microsoft.com/office/officeart/2005/8/layout/hProcess7#1"/>
    <dgm:cxn modelId="{52695709-8556-4E2A-94C1-0E6E62FF3605}" type="presParOf" srcId="{AEE4CAAB-A79E-4A9B-B92D-5D57EF8DDDD0}" destId="{E56A9BFC-4B8F-45C2-ACA8-1049D2EF3CDA}" srcOrd="0" destOrd="0" presId="urn:microsoft.com/office/officeart/2005/8/layout/hProcess7#1"/>
    <dgm:cxn modelId="{2E60E9D8-815E-4BC2-AB76-C52791BB6EE4}" type="presParOf" srcId="{AEE4CAAB-A79E-4A9B-B92D-5D57EF8DDDD0}" destId="{80F56105-5FE6-4EFF-9BE8-71903B2BFFB7}" srcOrd="1" destOrd="0" presId="urn:microsoft.com/office/officeart/2005/8/layout/hProcess7#1"/>
    <dgm:cxn modelId="{B1B24D6B-56B0-4AE7-AB57-DE5B6292A1D7}" type="presParOf" srcId="{AEE4CAAB-A79E-4A9B-B92D-5D57EF8DDDD0}" destId="{519AE73F-CFEB-4E79-B0C2-24DE9ADEFEE4}" srcOrd="2" destOrd="0" presId="urn:microsoft.com/office/officeart/2005/8/layout/hProcess7#1"/>
    <dgm:cxn modelId="{CA28A934-A051-4E8B-90C6-FA3ADDF80362}" type="presParOf" srcId="{780521B9-0E01-4031-A7F8-863A8BF38131}" destId="{F05BFD36-DD00-4452-A939-42117775720C}" srcOrd="3" destOrd="0" presId="urn:microsoft.com/office/officeart/2005/8/layout/hProcess7#1"/>
    <dgm:cxn modelId="{40D08B2E-902B-41EA-9B3D-3BD4D4752640}" type="presParOf" srcId="{780521B9-0E01-4031-A7F8-863A8BF38131}" destId="{5BCD1C24-C130-46B2-9980-51AF658476FE}" srcOrd="4" destOrd="0" presId="urn:microsoft.com/office/officeart/2005/8/layout/hProcess7#1"/>
    <dgm:cxn modelId="{345059BB-C147-43CF-AF01-D83841DC72CC}" type="presParOf" srcId="{5BCD1C24-C130-46B2-9980-51AF658476FE}" destId="{BC958E92-B76E-44F8-AA31-9C124DC37B0F}" srcOrd="0" destOrd="0" presId="urn:microsoft.com/office/officeart/2005/8/layout/hProcess7#1"/>
    <dgm:cxn modelId="{5DCC5A26-2F96-4EB4-816A-153F832E4A03}" type="presParOf" srcId="{5BCD1C24-C130-46B2-9980-51AF658476FE}" destId="{FEE58EA4-FADC-45FD-9983-50A724814D40}" srcOrd="1" destOrd="0" presId="urn:microsoft.com/office/officeart/2005/8/layout/hProcess7#1"/>
    <dgm:cxn modelId="{D8037E1F-3D38-4E35-999C-9DA512301852}" type="presParOf" srcId="{5BCD1C24-C130-46B2-9980-51AF658476FE}" destId="{2DF89252-D1A9-40AC-B31A-D6A2350F3126}" srcOrd="2" destOrd="0" presId="urn:microsoft.com/office/officeart/2005/8/layout/hProcess7#1"/>
    <dgm:cxn modelId="{855C8E1C-822B-42EC-8053-198742A1833F}" type="presParOf" srcId="{780521B9-0E01-4031-A7F8-863A8BF38131}" destId="{8AC19A59-53D7-4F76-826B-B96AED03D49B}" srcOrd="5" destOrd="0" presId="urn:microsoft.com/office/officeart/2005/8/layout/hProcess7#1"/>
    <dgm:cxn modelId="{A1858E81-A3BD-4C9A-B723-0454294F8FAE}" type="presParOf" srcId="{780521B9-0E01-4031-A7F8-863A8BF38131}" destId="{EFEEC7C7-4AD7-4B9E-8AAF-72F965D8F5E9}" srcOrd="6" destOrd="0" presId="urn:microsoft.com/office/officeart/2005/8/layout/hProcess7#1"/>
    <dgm:cxn modelId="{34EF6373-F953-4219-BA81-14BBEF288C58}" type="presParOf" srcId="{EFEEC7C7-4AD7-4B9E-8AAF-72F965D8F5E9}" destId="{EF3DFC6E-3870-4D37-B31B-64282810DE58}" srcOrd="0" destOrd="0" presId="urn:microsoft.com/office/officeart/2005/8/layout/hProcess7#1"/>
    <dgm:cxn modelId="{BC25D192-5333-4BAC-95D6-D1DEE348B23E}" type="presParOf" srcId="{EFEEC7C7-4AD7-4B9E-8AAF-72F965D8F5E9}" destId="{9652CAF9-EA40-4B33-84DF-479082D5702A}" srcOrd="1" destOrd="0" presId="urn:microsoft.com/office/officeart/2005/8/layout/hProcess7#1"/>
    <dgm:cxn modelId="{70B8584A-8F02-4878-8665-9C168F311438}" type="presParOf" srcId="{EFEEC7C7-4AD7-4B9E-8AAF-72F965D8F5E9}" destId="{5B4F327E-E974-409A-95E0-4A68A3F510B9}" srcOrd="2" destOrd="0" presId="urn:microsoft.com/office/officeart/2005/8/layout/hProcess7#1"/>
    <dgm:cxn modelId="{7A942D20-0BB7-4B9F-842F-78CF18BD37D9}" type="presParOf" srcId="{780521B9-0E01-4031-A7F8-863A8BF38131}" destId="{027BC33B-86FE-4D05-9B14-A56A4854F4F6}" srcOrd="7" destOrd="0" presId="urn:microsoft.com/office/officeart/2005/8/layout/hProcess7#1"/>
    <dgm:cxn modelId="{CB41A246-B6A9-40EB-819E-B003E4504500}" type="presParOf" srcId="{780521B9-0E01-4031-A7F8-863A8BF38131}" destId="{3D37F505-BD7C-41BE-9052-07FD9A68D087}" srcOrd="8" destOrd="0" presId="urn:microsoft.com/office/officeart/2005/8/layout/hProcess7#1"/>
    <dgm:cxn modelId="{883AC93F-8A7E-4D4A-984B-FFF84DA40C92}" type="presParOf" srcId="{3D37F505-BD7C-41BE-9052-07FD9A68D087}" destId="{AD79ACD7-F70C-470B-8E03-13205ADF1CC6}" srcOrd="0" destOrd="0" presId="urn:microsoft.com/office/officeart/2005/8/layout/hProcess7#1"/>
    <dgm:cxn modelId="{2C23C6E0-1485-4524-8064-E4465B726AAE}" type="presParOf" srcId="{3D37F505-BD7C-41BE-9052-07FD9A68D087}" destId="{2EEDFDE1-7903-494D-A0F0-9D5680B72697}" srcOrd="1" destOrd="0" presId="urn:microsoft.com/office/officeart/2005/8/layout/hProcess7#1"/>
    <dgm:cxn modelId="{01820AC9-D8D3-4507-A593-9C43A8D934C7}" type="presParOf" srcId="{3D37F505-BD7C-41BE-9052-07FD9A68D087}" destId="{B6A5FF01-0A4C-439F-9764-77A3C2129029}"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0B03A-6812-4C49-8675-3B08F411214A}">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1" y="573596"/>
        <a:ext cx="1146297" cy="491270"/>
      </dsp:txXfrm>
    </dsp:sp>
    <dsp:sp modelId="{07002F0C-BD11-42FF-B7E5-C5F38EEF469E}">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kern="1200" dirty="0" smtClean="0"/>
            <a:t>Colonial Immigration</a:t>
          </a:r>
          <a:endParaRPr lang="en-US" sz="4800" kern="1200" dirty="0"/>
        </a:p>
      </dsp:txBody>
      <dsp:txXfrm rot="-5400000">
        <a:off x="1146298" y="52408"/>
        <a:ext cx="7031341" cy="960496"/>
      </dsp:txXfrm>
    </dsp:sp>
    <dsp:sp modelId="{6EB56058-DEA4-4F72-AB9F-9FBCD03F91D4}">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1" y="2017346"/>
        <a:ext cx="1146297" cy="491270"/>
      </dsp:txXfrm>
    </dsp:sp>
    <dsp:sp modelId="{054E627C-6EB0-49D0-A7F7-21FFF52DF087}">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kern="1200" dirty="0" smtClean="0"/>
            <a:t>Old Immigration</a:t>
          </a:r>
          <a:endParaRPr lang="en-US" sz="4800" kern="1200" dirty="0"/>
        </a:p>
      </dsp:txBody>
      <dsp:txXfrm rot="-5400000">
        <a:off x="1146298" y="1496158"/>
        <a:ext cx="7031341" cy="960496"/>
      </dsp:txXfrm>
    </dsp:sp>
    <dsp:sp modelId="{DA02DC24-3383-4746-9998-6DEC3CBF32B0}">
      <dsp:nvSpPr>
        <dsp:cNvPr id="0" name=""/>
        <dsp:cNvSpPr/>
      </dsp:nvSpPr>
      <dsp:spPr>
        <a:xfrm rot="5400000">
          <a:off x="-245635" y="3133581"/>
          <a:ext cx="1637567" cy="1146297"/>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1" y="3461095"/>
        <a:ext cx="1146297" cy="491270"/>
      </dsp:txXfrm>
    </dsp:sp>
    <dsp:sp modelId="{18139702-3E34-4F2C-B2FF-E3F107B82DBA}">
      <dsp:nvSpPr>
        <dsp:cNvPr id="0" name=""/>
        <dsp:cNvSpPr/>
      </dsp:nvSpPr>
      <dsp:spPr>
        <a:xfrm rot="5400000">
          <a:off x="4155739" y="-121495"/>
          <a:ext cx="1064418" cy="7083302"/>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kern="1200" dirty="0" smtClean="0"/>
            <a:t>New Immigration</a:t>
          </a:r>
          <a:endParaRPr lang="en-US" sz="4800" kern="1200" dirty="0"/>
        </a:p>
      </dsp:txBody>
      <dsp:txXfrm rot="-5400000">
        <a:off x="1146298" y="2939907"/>
        <a:ext cx="7031341" cy="960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48043-3D3F-4BFC-BEA3-D26768F92ECC}">
      <dsp:nvSpPr>
        <dsp:cNvPr id="0" name=""/>
        <dsp:cNvSpPr/>
      </dsp:nvSpPr>
      <dsp:spPr>
        <a:xfrm>
          <a:off x="622" y="769133"/>
          <a:ext cx="2680245" cy="3216294"/>
        </a:xfrm>
        <a:prstGeom prst="roundRect">
          <a:avLst>
            <a:gd name="adj" fmla="val 5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lvl="0" algn="r" defTabSz="889000">
            <a:lnSpc>
              <a:spcPct val="90000"/>
            </a:lnSpc>
            <a:spcBef>
              <a:spcPct val="0"/>
            </a:spcBef>
            <a:spcAft>
              <a:spcPct val="35000"/>
            </a:spcAft>
          </a:pPr>
          <a:r>
            <a:rPr lang="en-US" sz="2000" kern="1200" dirty="0" smtClean="0"/>
            <a:t>“Melting Pot” Theory</a:t>
          </a:r>
          <a:endParaRPr lang="en-US" sz="2000" kern="1200" dirty="0"/>
        </a:p>
      </dsp:txBody>
      <dsp:txXfrm rot="16200000">
        <a:off x="-1050033" y="1819789"/>
        <a:ext cx="2637361" cy="536049"/>
      </dsp:txXfrm>
    </dsp:sp>
    <dsp:sp modelId="{940BC605-B677-45CD-B3D1-E9EBB266CC85}">
      <dsp:nvSpPr>
        <dsp:cNvPr id="0" name=""/>
        <dsp:cNvSpPr/>
      </dsp:nvSpPr>
      <dsp:spPr>
        <a:xfrm>
          <a:off x="536671" y="769133"/>
          <a:ext cx="1996783" cy="3216294"/>
        </a:xfrm>
        <a:prstGeom prst="rect">
          <a:avLst/>
        </a:prstGeom>
        <a:noFill/>
        <a:ln w="381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lvl="0" algn="l" defTabSz="622300">
            <a:lnSpc>
              <a:spcPct val="90000"/>
            </a:lnSpc>
            <a:spcBef>
              <a:spcPct val="0"/>
            </a:spcBef>
            <a:spcAft>
              <a:spcPct val="35000"/>
            </a:spcAft>
          </a:pPr>
          <a:r>
            <a:rPr lang="en-US" sz="1400" kern="1200" dirty="0" smtClean="0"/>
            <a:t>People from various cultures have met in the US to form a new American culture.  The contributions of individual groups are not easily distinguished.  The resulting culture is more important than its parts.</a:t>
          </a:r>
          <a:endParaRPr lang="en-US" sz="1400" kern="1200" dirty="0"/>
        </a:p>
      </dsp:txBody>
      <dsp:txXfrm>
        <a:off x="536671" y="769133"/>
        <a:ext cx="1996783" cy="3216294"/>
      </dsp:txXfrm>
    </dsp:sp>
    <dsp:sp modelId="{BC958E92-B76E-44F8-AA31-9C124DC37B0F}">
      <dsp:nvSpPr>
        <dsp:cNvPr id="0" name=""/>
        <dsp:cNvSpPr/>
      </dsp:nvSpPr>
      <dsp:spPr>
        <a:xfrm>
          <a:off x="2774677" y="769133"/>
          <a:ext cx="2680245" cy="3216294"/>
        </a:xfrm>
        <a:prstGeom prst="roundRect">
          <a:avLst>
            <a:gd name="adj" fmla="val 5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lvl="0" algn="r" defTabSz="889000">
            <a:lnSpc>
              <a:spcPct val="90000"/>
            </a:lnSpc>
            <a:spcBef>
              <a:spcPct val="0"/>
            </a:spcBef>
            <a:spcAft>
              <a:spcPct val="35000"/>
            </a:spcAft>
          </a:pPr>
          <a:r>
            <a:rPr lang="en-US" sz="2000" kern="1200" dirty="0" smtClean="0"/>
            <a:t>Assimilation</a:t>
          </a:r>
          <a:endParaRPr lang="en-US" sz="2000" kern="1200" dirty="0"/>
        </a:p>
      </dsp:txBody>
      <dsp:txXfrm rot="16200000">
        <a:off x="1724020" y="1819789"/>
        <a:ext cx="2637361" cy="536049"/>
      </dsp:txXfrm>
    </dsp:sp>
    <dsp:sp modelId="{80F56105-5FE6-4EFF-9BE8-71903B2BFFB7}">
      <dsp:nvSpPr>
        <dsp:cNvPr id="0" name=""/>
        <dsp:cNvSpPr/>
      </dsp:nvSpPr>
      <dsp:spPr>
        <a:xfrm rot="5400000">
          <a:off x="2551827" y="3324380"/>
          <a:ext cx="472502" cy="402036"/>
        </a:xfrm>
        <a:prstGeom prst="flowChartExtract">
          <a:avLst/>
        </a:prstGeom>
        <a:solidFill>
          <a:schemeClr val="l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F89252-D1A9-40AC-B31A-D6A2350F3126}">
      <dsp:nvSpPr>
        <dsp:cNvPr id="0" name=""/>
        <dsp:cNvSpPr/>
      </dsp:nvSpPr>
      <dsp:spPr>
        <a:xfrm>
          <a:off x="3310726" y="769133"/>
          <a:ext cx="1996783" cy="3216294"/>
        </a:xfrm>
        <a:prstGeom prst="rect">
          <a:avLst/>
        </a:prstGeom>
        <a:noFill/>
        <a:ln w="381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lvl="0" algn="l" defTabSz="622300">
            <a:lnSpc>
              <a:spcPct val="90000"/>
            </a:lnSpc>
            <a:spcBef>
              <a:spcPct val="0"/>
            </a:spcBef>
            <a:spcAft>
              <a:spcPct val="35000"/>
            </a:spcAft>
          </a:pPr>
          <a:r>
            <a:rPr lang="en-US" sz="1400" kern="1200" dirty="0" smtClean="0"/>
            <a:t>Immigrants disappear into an already established American culture.  They gave up older languages and customs and became Americanized, adopting the appearances and attitudes of the larger society in order to be accepted.  Immigrants from Africa and Asia who looked least like nativist Americans, had the hardest time becoming assimilated</a:t>
          </a:r>
          <a:endParaRPr lang="en-US" sz="1400" kern="1200" dirty="0"/>
        </a:p>
      </dsp:txBody>
      <dsp:txXfrm>
        <a:off x="3310726" y="769133"/>
        <a:ext cx="1996783" cy="3216294"/>
      </dsp:txXfrm>
    </dsp:sp>
    <dsp:sp modelId="{AD79ACD7-F70C-470B-8E03-13205ADF1CC6}">
      <dsp:nvSpPr>
        <dsp:cNvPr id="0" name=""/>
        <dsp:cNvSpPr/>
      </dsp:nvSpPr>
      <dsp:spPr>
        <a:xfrm>
          <a:off x="5548731" y="769133"/>
          <a:ext cx="2680245" cy="3216294"/>
        </a:xfrm>
        <a:prstGeom prst="roundRect">
          <a:avLst>
            <a:gd name="adj" fmla="val 5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lvl="0" algn="r" defTabSz="889000">
            <a:lnSpc>
              <a:spcPct val="90000"/>
            </a:lnSpc>
            <a:spcBef>
              <a:spcPct val="0"/>
            </a:spcBef>
            <a:spcAft>
              <a:spcPct val="35000"/>
            </a:spcAft>
          </a:pPr>
          <a:r>
            <a:rPr lang="en-US" sz="2000" kern="1200" dirty="0" smtClean="0"/>
            <a:t>Pluralism</a:t>
          </a:r>
          <a:endParaRPr lang="en-US" sz="2000" kern="1200" dirty="0"/>
        </a:p>
      </dsp:txBody>
      <dsp:txXfrm rot="16200000">
        <a:off x="4498075" y="1819789"/>
        <a:ext cx="2637361" cy="536049"/>
      </dsp:txXfrm>
    </dsp:sp>
    <dsp:sp modelId="{9652CAF9-EA40-4B33-84DF-479082D5702A}">
      <dsp:nvSpPr>
        <dsp:cNvPr id="0" name=""/>
        <dsp:cNvSpPr/>
      </dsp:nvSpPr>
      <dsp:spPr>
        <a:xfrm rot="5400000">
          <a:off x="5325881" y="3324380"/>
          <a:ext cx="472502" cy="402036"/>
        </a:xfrm>
        <a:prstGeom prst="flowChartExtract">
          <a:avLst/>
        </a:prstGeom>
        <a:solidFill>
          <a:schemeClr val="l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A5FF01-0A4C-439F-9764-77A3C2129029}">
      <dsp:nvSpPr>
        <dsp:cNvPr id="0" name=""/>
        <dsp:cNvSpPr/>
      </dsp:nvSpPr>
      <dsp:spPr>
        <a:xfrm>
          <a:off x="6084780" y="769133"/>
          <a:ext cx="1996783" cy="3216294"/>
        </a:xfrm>
        <a:prstGeom prst="rect">
          <a:avLst/>
        </a:prstGeom>
        <a:noFill/>
        <a:ln w="381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lvl="0" algn="l" defTabSz="622300">
            <a:lnSpc>
              <a:spcPct val="90000"/>
            </a:lnSpc>
            <a:spcBef>
              <a:spcPct val="0"/>
            </a:spcBef>
            <a:spcAft>
              <a:spcPct val="35000"/>
            </a:spcAft>
          </a:pPr>
          <a:r>
            <a:rPr lang="en-US" sz="1400" kern="1200" dirty="0" smtClean="0"/>
            <a:t>Groups do not always lose their distinctive characters.  They can live side by side, with each group contributing in different ways to society.  This approach is sometimes called the salad bowl theory since groups, like different vegetables in a salad, remain identifiable but create a new, larger whole. </a:t>
          </a:r>
          <a:endParaRPr lang="en-US" sz="1400" kern="1200" dirty="0"/>
        </a:p>
      </dsp:txBody>
      <dsp:txXfrm>
        <a:off x="6084780" y="769133"/>
        <a:ext cx="1996783" cy="32162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45808CB4-2872-4EAF-988F-034B402F8285}" type="datetimeFigureOut">
              <a:rPr lang="en-US" smtClean="0"/>
              <a:pPr/>
              <a:t>3/24/2017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B41F76E-3325-4941-9AC8-235C957F00B6}"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808CB4-2872-4EAF-988F-034B402F8285}"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1F76E-3325-4941-9AC8-235C957F00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808CB4-2872-4EAF-988F-034B402F8285}"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1F76E-3325-4941-9AC8-235C957F00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808CB4-2872-4EAF-988F-034B402F8285}"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1F76E-3325-4941-9AC8-235C957F00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45808CB4-2872-4EAF-988F-034B402F8285}" type="datetimeFigureOut">
              <a:rPr lang="en-US" smtClean="0"/>
              <a:pPr/>
              <a:t>3/24/2017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B41F76E-3325-4941-9AC8-235C957F00B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808CB4-2872-4EAF-988F-034B402F8285}"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9B41F76E-3325-4941-9AC8-235C957F00B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808CB4-2872-4EAF-988F-034B402F8285}" type="datetimeFigureOut">
              <a:rPr lang="en-US" smtClean="0"/>
              <a:pPr/>
              <a:t>3/24/2017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9B41F76E-3325-4941-9AC8-235C957F00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808CB4-2872-4EAF-988F-034B402F8285}" type="datetimeFigureOut">
              <a:rPr lang="en-US" smtClean="0"/>
              <a:pPr/>
              <a:t>3/24/2017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1F76E-3325-4941-9AC8-235C957F00B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08CB4-2872-4EAF-988F-034B402F8285}" type="datetimeFigureOut">
              <a:rPr lang="en-US" smtClean="0"/>
              <a:pPr/>
              <a:t>3/24/2017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1F76E-3325-4941-9AC8-235C957F00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45808CB4-2872-4EAF-988F-034B402F8285}" type="datetimeFigureOut">
              <a:rPr lang="en-US" smtClean="0"/>
              <a:pPr/>
              <a:t>3/24/2017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B41F76E-3325-4941-9AC8-235C957F00B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45808CB4-2872-4EAF-988F-034B402F8285}" type="datetimeFigureOut">
              <a:rPr lang="en-US" smtClean="0"/>
              <a:pPr/>
              <a:t>3/24/2017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B41F76E-3325-4941-9AC8-235C957F00B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5808CB4-2872-4EAF-988F-034B402F8285}" type="datetimeFigureOut">
              <a:rPr lang="en-US" smtClean="0"/>
              <a:pPr/>
              <a:t>3/24/2017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B41F76E-3325-4941-9AC8-235C957F00B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Society Adjusts to Industrialization</a:t>
            </a:r>
            <a:endParaRPr lang="en-US" dirty="0"/>
          </a:p>
        </p:txBody>
      </p:sp>
      <p:sp>
        <p:nvSpPr>
          <p:cNvPr id="3" name="Subtitle 2"/>
          <p:cNvSpPr>
            <a:spLocks noGrp="1"/>
          </p:cNvSpPr>
          <p:nvPr>
            <p:ph type="subTitle" idx="1"/>
          </p:nvPr>
        </p:nvSpPr>
        <p:spPr/>
        <p:txBody>
          <a:bodyPr/>
          <a:lstStyle/>
          <a:p>
            <a:r>
              <a:rPr lang="en-US" dirty="0" smtClean="0"/>
              <a:t>1865-1920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800" dirty="0" smtClean="0"/>
              <a:t>Negative Effects of City Growth</a:t>
            </a:r>
            <a:r>
              <a:rPr lang="en-US" dirty="0" smtClean="0"/>
              <a:t/>
            </a:r>
            <a:br>
              <a:rPr lang="en-US" dirty="0" smtClean="0"/>
            </a:br>
            <a:r>
              <a:rPr lang="en-US" sz="2700" dirty="0" smtClean="0"/>
              <a:t>Health</a:t>
            </a:r>
            <a:endParaRPr lang="en-US" dirty="0"/>
          </a:p>
        </p:txBody>
      </p:sp>
      <p:sp>
        <p:nvSpPr>
          <p:cNvPr id="6" name="Content Placeholder 5"/>
          <p:cNvSpPr>
            <a:spLocks noGrp="1"/>
          </p:cNvSpPr>
          <p:nvPr>
            <p:ph sz="half" idx="1"/>
          </p:nvPr>
        </p:nvSpPr>
        <p:spPr/>
        <p:txBody>
          <a:bodyPr>
            <a:normAutofit fontScale="92500" lnSpcReduction="10000"/>
          </a:bodyPr>
          <a:lstStyle/>
          <a:p>
            <a:r>
              <a:rPr lang="en-US" dirty="0" smtClean="0"/>
              <a:t>Urban crowding helped to spread diseases such as cholera, tuberculosis, and diphtheria</a:t>
            </a:r>
          </a:p>
          <a:p>
            <a:pPr>
              <a:buNone/>
            </a:pPr>
            <a:endParaRPr lang="en-US" sz="800" dirty="0" smtClean="0"/>
          </a:p>
          <a:p>
            <a:r>
              <a:rPr lang="en-US" dirty="0" smtClean="0"/>
              <a:t>Water and sanitation facilities were often inadequate</a:t>
            </a:r>
          </a:p>
          <a:p>
            <a:pPr>
              <a:buNone/>
            </a:pPr>
            <a:endParaRPr lang="en-US" sz="800" dirty="0" smtClean="0"/>
          </a:p>
          <a:p>
            <a:r>
              <a:rPr lang="en-US" dirty="0" smtClean="0"/>
              <a:t>Poor families could not afford proper diets and health care</a:t>
            </a:r>
          </a:p>
          <a:p>
            <a:endParaRPr lang="en-US" b="1" dirty="0" smtClean="0"/>
          </a:p>
          <a:p>
            <a:pPr>
              <a:buNone/>
            </a:pPr>
            <a:endParaRPr lang="en-US" sz="1100" dirty="0" smtClean="0"/>
          </a:p>
          <a:p>
            <a:endParaRPr lang="en-US" dirty="0"/>
          </a:p>
        </p:txBody>
      </p:sp>
      <p:pic>
        <p:nvPicPr>
          <p:cNvPr id="9" name="Content Placeholder 8" descr="Jacob Riis court.jpg"/>
          <p:cNvPicPr>
            <a:picLocks noGrp="1" noChangeAspect="1"/>
          </p:cNvPicPr>
          <p:nvPr>
            <p:ph sz="half" idx="2"/>
          </p:nvPr>
        </p:nvPicPr>
        <p:blipFill>
          <a:blip r:embed="rId2" cstate="print"/>
          <a:stretch>
            <a:fillRect/>
          </a:stretch>
        </p:blipFill>
        <p:spPr>
          <a:xfrm>
            <a:off x="4893171" y="1646238"/>
            <a:ext cx="3548658" cy="452596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Tweed Ring </a:t>
            </a:r>
            <a:endParaRPr lang="en-US" dirty="0"/>
          </a:p>
        </p:txBody>
      </p:sp>
      <p:pic>
        <p:nvPicPr>
          <p:cNvPr id="7" name="Content Placeholder 6" descr="Boss-Tweed.jpg"/>
          <p:cNvPicPr>
            <a:picLocks noGrp="1" noChangeAspect="1"/>
          </p:cNvPicPr>
          <p:nvPr>
            <p:ph idx="1"/>
          </p:nvPr>
        </p:nvPicPr>
        <p:blipFill>
          <a:blip r:embed="rId2" cstate="print"/>
          <a:stretch>
            <a:fillRect/>
          </a:stretch>
        </p:blipFill>
        <p:spPr>
          <a:xfrm>
            <a:off x="1819275" y="1885156"/>
            <a:ext cx="5505450" cy="404812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800" dirty="0" smtClean="0"/>
              <a:t>Negative Effects of City Growth</a:t>
            </a:r>
            <a:r>
              <a:rPr lang="en-US" dirty="0" smtClean="0"/>
              <a:t/>
            </a:r>
            <a:br>
              <a:rPr lang="en-US" dirty="0" smtClean="0"/>
            </a:br>
            <a:r>
              <a:rPr lang="en-US" sz="3000" dirty="0" smtClean="0"/>
              <a:t>Politics</a:t>
            </a:r>
            <a:endParaRPr lang="en-US" sz="3000" dirty="0"/>
          </a:p>
        </p:txBody>
      </p:sp>
      <p:sp>
        <p:nvSpPr>
          <p:cNvPr id="6" name="Content Placeholder 5"/>
          <p:cNvSpPr>
            <a:spLocks noGrp="1"/>
          </p:cNvSpPr>
          <p:nvPr>
            <p:ph sz="half" idx="1"/>
          </p:nvPr>
        </p:nvSpPr>
        <p:spPr/>
        <p:txBody>
          <a:bodyPr>
            <a:normAutofit fontScale="77500" lnSpcReduction="20000"/>
          </a:bodyPr>
          <a:lstStyle/>
          <a:p>
            <a:pPr>
              <a:buNone/>
            </a:pPr>
            <a:endParaRPr lang="en-US" sz="1100" dirty="0" smtClean="0"/>
          </a:p>
          <a:p>
            <a:r>
              <a:rPr lang="en-US" b="1" dirty="0" smtClean="0"/>
              <a:t>Political machines</a:t>
            </a:r>
            <a:r>
              <a:rPr lang="en-US" dirty="0" smtClean="0"/>
              <a:t>, such as New York City’s </a:t>
            </a:r>
            <a:r>
              <a:rPr lang="en-US" b="1" dirty="0" smtClean="0"/>
              <a:t>Tammany </a:t>
            </a:r>
            <a:r>
              <a:rPr lang="en-US" dirty="0" smtClean="0"/>
              <a:t>Hall, took control of many city governments,  partly by providing help to the growing number of poor immigrant voters and thereby gaining their support</a:t>
            </a:r>
          </a:p>
          <a:p>
            <a:pPr>
              <a:buNone/>
            </a:pPr>
            <a:endParaRPr lang="en-US" sz="900" dirty="0" smtClean="0"/>
          </a:p>
          <a:p>
            <a:r>
              <a:rPr lang="en-US" dirty="0" smtClean="0"/>
              <a:t>Corruption increased and money that could have been spent on public works often ended up in private pockets</a:t>
            </a:r>
            <a:endParaRPr lang="en-US" dirty="0"/>
          </a:p>
        </p:txBody>
      </p:sp>
      <p:pic>
        <p:nvPicPr>
          <p:cNvPr id="11" name="Content Placeholder 10" descr="image28-L.jpg"/>
          <p:cNvPicPr>
            <a:picLocks noGrp="1" noChangeAspect="1"/>
          </p:cNvPicPr>
          <p:nvPr>
            <p:ph sz="half" idx="2"/>
          </p:nvPr>
        </p:nvPicPr>
        <p:blipFill>
          <a:blip r:embed="rId2" cstate="print"/>
          <a:stretch>
            <a:fillRect/>
          </a:stretch>
        </p:blipFill>
        <p:spPr>
          <a:xfrm>
            <a:off x="4476488" y="1828800"/>
            <a:ext cx="4286512" cy="3147219"/>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304800"/>
            <a:ext cx="4475456" cy="762000"/>
          </a:xfrm>
        </p:spPr>
        <p:txBody>
          <a:bodyPr>
            <a:normAutofit/>
          </a:bodyPr>
          <a:lstStyle/>
          <a:p>
            <a:r>
              <a:rPr lang="en-US" dirty="0" smtClean="0"/>
              <a:t>Positive Effects of City Growth</a:t>
            </a:r>
            <a:endParaRPr lang="en-US" dirty="0"/>
          </a:p>
        </p:txBody>
      </p:sp>
      <p:sp>
        <p:nvSpPr>
          <p:cNvPr id="8" name="Text Placeholder 7"/>
          <p:cNvSpPr>
            <a:spLocks noGrp="1"/>
          </p:cNvSpPr>
          <p:nvPr>
            <p:ph type="body" idx="2"/>
          </p:nvPr>
        </p:nvSpPr>
        <p:spPr>
          <a:xfrm>
            <a:off x="457200" y="1107560"/>
            <a:ext cx="8437856" cy="1066800"/>
          </a:xfrm>
        </p:spPr>
        <p:txBody>
          <a:bodyPr>
            <a:normAutofit/>
          </a:bodyPr>
          <a:lstStyle/>
          <a:p>
            <a:pPr algn="l"/>
            <a:r>
              <a:rPr lang="en-US" sz="1600" dirty="0" smtClean="0"/>
              <a:t>Urbanization was aided by new technologies in transportation, architecture, utilities, and sanitation.  In addition, cities offered new cultural opportunities.</a:t>
            </a:r>
            <a:endParaRPr lang="en-US" sz="1600" dirty="0"/>
          </a:p>
        </p:txBody>
      </p:sp>
      <p:pic>
        <p:nvPicPr>
          <p:cNvPr id="6" name="Content Placeholder 5" descr="old-brooklyn-bridge.jpg"/>
          <p:cNvPicPr>
            <a:picLocks noGrp="1" noChangeAspect="1"/>
          </p:cNvPicPr>
          <p:nvPr>
            <p:ph sz="half" idx="1"/>
          </p:nvPr>
        </p:nvPicPr>
        <p:blipFill>
          <a:blip r:embed="rId2" cstate="print"/>
          <a:stretch>
            <a:fillRect/>
          </a:stretch>
        </p:blipFill>
        <p:spPr>
          <a:xfrm>
            <a:off x="1915379" y="2209800"/>
            <a:ext cx="5292605" cy="3978275"/>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0443" y="4419600"/>
            <a:ext cx="5486400" cy="533400"/>
          </a:xfrm>
        </p:spPr>
        <p:txBody>
          <a:bodyPr>
            <a:normAutofit/>
          </a:bodyPr>
          <a:lstStyle/>
          <a:p>
            <a:r>
              <a:rPr lang="en-US" dirty="0" smtClean="0"/>
              <a:t>Brooklyn Bridge</a:t>
            </a:r>
            <a:endParaRPr lang="en-US" dirty="0"/>
          </a:p>
        </p:txBody>
      </p:sp>
      <p:sp>
        <p:nvSpPr>
          <p:cNvPr id="7" name="Text Placeholder 6"/>
          <p:cNvSpPr>
            <a:spLocks noGrp="1"/>
          </p:cNvSpPr>
          <p:nvPr>
            <p:ph type="body" sz="half" idx="2"/>
          </p:nvPr>
        </p:nvSpPr>
        <p:spPr>
          <a:xfrm>
            <a:off x="685800" y="4953000"/>
            <a:ext cx="7841043" cy="1348191"/>
          </a:xfrm>
        </p:spPr>
        <p:txBody>
          <a:bodyPr>
            <a:normAutofit lnSpcReduction="10000"/>
          </a:bodyPr>
          <a:lstStyle/>
          <a:p>
            <a:pPr algn="l"/>
            <a:r>
              <a:rPr lang="en-US" dirty="0" smtClean="0"/>
              <a:t>“Daily thousands who cross it will consider it a sort of natural and inevitable phenomenon such as the rising and setting of the sun and they will unconsciously overlook the preliminary difficulties surmounted before the structure spanned the stream and will perhaps undervalue the indomitable courage, the absolute faith, the consummate genius which assured the engineer’s triumph.”</a:t>
            </a:r>
          </a:p>
          <a:p>
            <a:r>
              <a:rPr lang="en-US" i="1" dirty="0" smtClean="0"/>
              <a:t>The Brooklyn Eagle</a:t>
            </a:r>
            <a:endParaRPr lang="en-US" i="1" dirty="0"/>
          </a:p>
        </p:txBody>
      </p:sp>
      <p:pic>
        <p:nvPicPr>
          <p:cNvPr id="10" name="Picture Placeholder 9" descr="images07GF9JHK.jpg"/>
          <p:cNvPicPr>
            <a:picLocks noGrp="1" noChangeAspect="1"/>
          </p:cNvPicPr>
          <p:nvPr>
            <p:ph type="pic" idx="1"/>
          </p:nvPr>
        </p:nvPicPr>
        <p:blipFill>
          <a:blip r:embed="rId2" cstate="print"/>
          <a:srcRect t="372" b="372"/>
          <a:stretch>
            <a:fillRect/>
          </a:stretch>
        </p:blip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100" dirty="0" smtClean="0"/>
              <a:t>Positive Effects of City Growth</a:t>
            </a:r>
            <a:r>
              <a:rPr lang="en-US" dirty="0" smtClean="0"/>
              <a:t/>
            </a:r>
            <a:br>
              <a:rPr lang="en-US" dirty="0" smtClean="0"/>
            </a:br>
            <a:r>
              <a:rPr lang="en-US" sz="2400" dirty="0" smtClean="0"/>
              <a:t>New Technologies</a:t>
            </a:r>
            <a:endParaRPr lang="en-US" dirty="0"/>
          </a:p>
        </p:txBody>
      </p:sp>
      <p:sp>
        <p:nvSpPr>
          <p:cNvPr id="11" name="Content Placeholder 10"/>
          <p:cNvSpPr>
            <a:spLocks noGrp="1"/>
          </p:cNvSpPr>
          <p:nvPr>
            <p:ph sz="half" idx="1"/>
          </p:nvPr>
        </p:nvSpPr>
        <p:spPr/>
        <p:txBody>
          <a:bodyPr>
            <a:noAutofit/>
          </a:bodyPr>
          <a:lstStyle/>
          <a:p>
            <a:r>
              <a:rPr lang="en-US" sz="1600" dirty="0" smtClean="0"/>
              <a:t>Builders turned to new technologies to meet the challenge posed by huge numbers of people living together</a:t>
            </a:r>
          </a:p>
          <a:p>
            <a:pPr>
              <a:buNone/>
            </a:pPr>
            <a:endParaRPr lang="en-US" sz="800" dirty="0" smtClean="0"/>
          </a:p>
          <a:p>
            <a:r>
              <a:rPr lang="en-US" sz="1600" dirty="0" smtClean="0"/>
              <a:t>Subways, elevated trains, and streetcars provided </a:t>
            </a:r>
            <a:r>
              <a:rPr lang="en-US" sz="1600" b="1" dirty="0" smtClean="0"/>
              <a:t>mass transportation</a:t>
            </a:r>
          </a:p>
          <a:p>
            <a:pPr>
              <a:buNone/>
            </a:pPr>
            <a:endParaRPr lang="en-US" sz="800" dirty="0" smtClean="0"/>
          </a:p>
          <a:p>
            <a:r>
              <a:rPr lang="en-US" sz="1600" dirty="0" smtClean="0"/>
              <a:t>Steel girders and elevators made possible suspension bridges, such as the </a:t>
            </a:r>
            <a:r>
              <a:rPr lang="en-US" sz="1600" b="1" dirty="0" smtClean="0"/>
              <a:t>Brooklyn Bridge</a:t>
            </a:r>
            <a:r>
              <a:rPr lang="en-US" sz="1600" dirty="0" smtClean="0"/>
              <a:t>, and high-rise skyscrapers, such as New York City’s </a:t>
            </a:r>
            <a:r>
              <a:rPr lang="en-US" sz="1600" b="1" dirty="0" smtClean="0"/>
              <a:t>Flatiron Building</a:t>
            </a:r>
          </a:p>
          <a:p>
            <a:pPr>
              <a:buNone/>
            </a:pPr>
            <a:endParaRPr lang="en-US" sz="800" dirty="0" smtClean="0"/>
          </a:p>
          <a:p>
            <a:r>
              <a:rPr lang="en-US" sz="1600" dirty="0" smtClean="0"/>
              <a:t>Gas and electric lights brightened the streets, making cities safer</a:t>
            </a:r>
          </a:p>
          <a:p>
            <a:pPr>
              <a:buNone/>
            </a:pPr>
            <a:endParaRPr lang="en-US" sz="800" dirty="0" smtClean="0"/>
          </a:p>
          <a:p>
            <a:r>
              <a:rPr lang="en-US" sz="1600" dirty="0" smtClean="0"/>
              <a:t>Growing health problems forced officials to design and build new water and sewage systems</a:t>
            </a:r>
            <a:endParaRPr lang="en-US" sz="1600" dirty="0"/>
          </a:p>
        </p:txBody>
      </p:sp>
      <p:pic>
        <p:nvPicPr>
          <p:cNvPr id="14" name="Content Placeholder 13" descr="UNDERHILL-10.jpg"/>
          <p:cNvPicPr>
            <a:picLocks noGrp="1" noChangeAspect="1"/>
          </p:cNvPicPr>
          <p:nvPr>
            <p:ph sz="half" idx="2"/>
          </p:nvPr>
        </p:nvPicPr>
        <p:blipFill>
          <a:blip r:embed="rId2" cstate="print"/>
          <a:stretch>
            <a:fillRect/>
          </a:stretch>
        </p:blipFill>
        <p:spPr>
          <a:xfrm>
            <a:off x="5501647" y="1646238"/>
            <a:ext cx="2331705" cy="4525962"/>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Positive Effects of City Growth</a:t>
            </a:r>
            <a:r>
              <a:rPr lang="en-US" dirty="0" smtClean="0"/>
              <a:t/>
            </a:r>
            <a:br>
              <a:rPr lang="en-US" dirty="0" smtClean="0"/>
            </a:br>
            <a:r>
              <a:rPr lang="en-US" sz="2700" dirty="0" smtClean="0"/>
              <a:t>Cultural Advances</a:t>
            </a:r>
            <a:endParaRPr lang="en-US" sz="2700" dirty="0"/>
          </a:p>
        </p:txBody>
      </p:sp>
      <p:sp>
        <p:nvSpPr>
          <p:cNvPr id="3" name="Content Placeholder 2"/>
          <p:cNvSpPr>
            <a:spLocks noGrp="1"/>
          </p:cNvSpPr>
          <p:nvPr>
            <p:ph sz="half" idx="1"/>
          </p:nvPr>
        </p:nvSpPr>
        <p:spPr/>
        <p:txBody>
          <a:bodyPr>
            <a:normAutofit fontScale="70000" lnSpcReduction="20000"/>
          </a:bodyPr>
          <a:lstStyle/>
          <a:p>
            <a:r>
              <a:rPr lang="en-US" dirty="0" smtClean="0"/>
              <a:t>Public and private money funded new museums, concert-halls, theaters, and parks</a:t>
            </a:r>
          </a:p>
          <a:p>
            <a:pPr>
              <a:buNone/>
            </a:pPr>
            <a:endParaRPr lang="en-US" sz="1100" dirty="0" smtClean="0"/>
          </a:p>
          <a:p>
            <a:r>
              <a:rPr lang="en-US" dirty="0" smtClean="0"/>
              <a:t>New printing presses turned out mass-circulation newspapers, magazines, and popular novels by authors such as </a:t>
            </a:r>
            <a:r>
              <a:rPr lang="en-US" b="1" dirty="0" smtClean="0"/>
              <a:t>Mark Twain</a:t>
            </a:r>
            <a:r>
              <a:rPr lang="en-US" dirty="0" smtClean="0"/>
              <a:t> and </a:t>
            </a:r>
            <a:r>
              <a:rPr lang="en-US" b="1" dirty="0" smtClean="0"/>
              <a:t>Horatio Alger</a:t>
            </a:r>
          </a:p>
          <a:p>
            <a:pPr>
              <a:buNone/>
            </a:pPr>
            <a:endParaRPr lang="en-US" sz="1100" dirty="0" smtClean="0"/>
          </a:p>
          <a:p>
            <a:r>
              <a:rPr lang="en-US" dirty="0" smtClean="0"/>
              <a:t>Public schools experienced an increased enrollment</a:t>
            </a:r>
          </a:p>
          <a:p>
            <a:pPr>
              <a:buNone/>
            </a:pPr>
            <a:endParaRPr lang="en-US" sz="1100" dirty="0" smtClean="0"/>
          </a:p>
          <a:p>
            <a:r>
              <a:rPr lang="en-US" dirty="0" smtClean="0"/>
              <a:t>Reformers, including the philosopher and educator John Dewey, improved the quality of teaching</a:t>
            </a:r>
            <a:endParaRPr lang="en-US" dirty="0"/>
          </a:p>
        </p:txBody>
      </p:sp>
      <p:pic>
        <p:nvPicPr>
          <p:cNvPr id="5" name="Content Placeholder 4" descr="metmuseum1893.jpg"/>
          <p:cNvPicPr>
            <a:picLocks noGrp="1" noChangeAspect="1"/>
          </p:cNvPicPr>
          <p:nvPr>
            <p:ph sz="half" idx="2"/>
          </p:nvPr>
        </p:nvPicPr>
        <p:blipFill>
          <a:blip r:embed="rId2" cstate="print"/>
          <a:stretch>
            <a:fillRect/>
          </a:stretch>
        </p:blipFill>
        <p:spPr>
          <a:xfrm>
            <a:off x="4648200" y="2424552"/>
            <a:ext cx="4038600" cy="2969333"/>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Positive Effects of City Growth</a:t>
            </a:r>
            <a:br>
              <a:rPr lang="en-US" sz="3800" dirty="0" smtClean="0"/>
            </a:br>
            <a:r>
              <a:rPr lang="en-US" sz="2700" dirty="0" smtClean="0"/>
              <a:t>Community Improvement</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Many middle-class urban dwellers founded organizations to correct the problems of society</a:t>
            </a:r>
          </a:p>
          <a:p>
            <a:pPr>
              <a:buNone/>
            </a:pPr>
            <a:endParaRPr lang="en-US" sz="900" dirty="0" smtClean="0"/>
          </a:p>
          <a:p>
            <a:r>
              <a:rPr lang="en-US" dirty="0" smtClean="0"/>
              <a:t>In Chicago, </a:t>
            </a:r>
            <a:r>
              <a:rPr lang="en-US" b="1" dirty="0" smtClean="0"/>
              <a:t>Jane Addams</a:t>
            </a:r>
            <a:r>
              <a:rPr lang="en-US" dirty="0" smtClean="0"/>
              <a:t> started </a:t>
            </a:r>
            <a:r>
              <a:rPr lang="en-US" b="1" dirty="0" smtClean="0"/>
              <a:t>Hull House</a:t>
            </a:r>
            <a:r>
              <a:rPr lang="en-US" dirty="0" smtClean="0"/>
              <a:t>, a model project that led a </a:t>
            </a:r>
            <a:r>
              <a:rPr lang="en-US" b="1" dirty="0" smtClean="0"/>
              <a:t>settlement house movement</a:t>
            </a:r>
            <a:r>
              <a:rPr lang="en-US" dirty="0" smtClean="0"/>
              <a:t> to provide education and services to the poor</a:t>
            </a:r>
          </a:p>
          <a:p>
            <a:pPr>
              <a:buNone/>
            </a:pPr>
            <a:endParaRPr lang="en-US" sz="1300" dirty="0" smtClean="0"/>
          </a:p>
          <a:p>
            <a:pPr>
              <a:buNone/>
            </a:pPr>
            <a:endParaRPr lang="en-US" sz="900" dirty="0" smtClean="0"/>
          </a:p>
          <a:p>
            <a:r>
              <a:rPr lang="en-US" dirty="0" smtClean="0"/>
              <a:t>Political reformers sought to unseat corrupt political machines and see public money was spent on improved city services such as police and fire departments and new hospitals, rather than on graft.</a:t>
            </a:r>
          </a:p>
          <a:p>
            <a:endParaRPr lang="en-US" b="1" dirty="0"/>
          </a:p>
        </p:txBody>
      </p:sp>
      <p:pic>
        <p:nvPicPr>
          <p:cNvPr id="6" name="Content Placeholder 5" descr="Jane Addams.png"/>
          <p:cNvPicPr>
            <a:picLocks noGrp="1" noChangeAspect="1"/>
          </p:cNvPicPr>
          <p:nvPr>
            <p:ph sz="half" idx="2"/>
          </p:nvPr>
        </p:nvPicPr>
        <p:blipFill>
          <a:blip r:embed="rId2" cstate="print"/>
          <a:stretch>
            <a:fillRect/>
          </a:stretch>
        </p:blipFill>
        <p:spPr>
          <a:xfrm>
            <a:off x="5410200" y="1752600"/>
            <a:ext cx="2614613" cy="3929063"/>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939018"/>
          </a:xfrm>
        </p:spPr>
        <p:txBody>
          <a:bodyPr>
            <a:normAutofit fontScale="90000"/>
          </a:bodyPr>
          <a:lstStyle/>
          <a:p>
            <a:pPr algn="l"/>
            <a:r>
              <a:rPr lang="en-US" sz="4000" dirty="0" smtClean="0"/>
              <a:t>Urban Mixture</a:t>
            </a:r>
            <a:r>
              <a:rPr lang="en-US" dirty="0" smtClean="0"/>
              <a:t/>
            </a:r>
            <a:br>
              <a:rPr lang="en-US" dirty="0" smtClean="0"/>
            </a:br>
            <a:r>
              <a:rPr lang="en-US" sz="1800" dirty="0" smtClean="0"/>
              <a:t>The people of these growing cities generally could be divided in to three broad groups </a:t>
            </a:r>
            <a:endParaRPr lang="en-US" sz="1800" dirty="0"/>
          </a:p>
        </p:txBody>
      </p:sp>
      <p:graphicFrame>
        <p:nvGraphicFramePr>
          <p:cNvPr id="8" name="Table 7"/>
          <p:cNvGraphicFramePr>
            <a:graphicFrameLocks noGrp="1"/>
          </p:cNvGraphicFramePr>
          <p:nvPr>
            <p:extLst>
              <p:ext uri="{D42A27DB-BD31-4B8C-83A1-F6EECF244321}">
                <p14:modId xmlns:p14="http://schemas.microsoft.com/office/powerpoint/2010/main" val="6496367"/>
              </p:ext>
            </p:extLst>
          </p:nvPr>
        </p:nvGraphicFramePr>
        <p:xfrm>
          <a:off x="533400" y="1371600"/>
          <a:ext cx="8001000" cy="51054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81000">
                <a:tc>
                  <a:txBody>
                    <a:bodyPr/>
                    <a:lstStyle/>
                    <a:p>
                      <a:pPr algn="ctr"/>
                      <a:r>
                        <a:rPr lang="en-US" sz="1600" dirty="0" smtClean="0"/>
                        <a:t>Workers and the Poor</a:t>
                      </a:r>
                      <a:endParaRPr lang="en-US" sz="1600" dirty="0"/>
                    </a:p>
                  </a:txBody>
                  <a:tcPr/>
                </a:tc>
                <a:tc>
                  <a:txBody>
                    <a:bodyPr/>
                    <a:lstStyle/>
                    <a:p>
                      <a:pPr algn="ctr"/>
                      <a:r>
                        <a:rPr lang="en-US" sz="1600" dirty="0" smtClean="0"/>
                        <a:t>The Middle Class</a:t>
                      </a:r>
                      <a:endParaRPr lang="en-US" sz="1600" dirty="0"/>
                    </a:p>
                  </a:txBody>
                  <a:tcPr/>
                </a:tc>
                <a:tc>
                  <a:txBody>
                    <a:bodyPr/>
                    <a:lstStyle/>
                    <a:p>
                      <a:pPr algn="ctr"/>
                      <a:r>
                        <a:rPr lang="en-US" sz="1600" dirty="0" smtClean="0"/>
                        <a:t>The</a:t>
                      </a:r>
                      <a:r>
                        <a:rPr lang="en-US" sz="1600" baseline="0" dirty="0" smtClean="0"/>
                        <a:t> Wealthy</a:t>
                      </a:r>
                      <a:endParaRPr lang="en-US" sz="1600" dirty="0"/>
                    </a:p>
                  </a:txBody>
                  <a:tcPr/>
                </a:tc>
                <a:extLst>
                  <a:ext uri="{0D108BD9-81ED-4DB2-BD59-A6C34878D82A}">
                    <a16:rowId xmlns:a16="http://schemas.microsoft.com/office/drawing/2014/main" val="10000"/>
                  </a:ext>
                </a:extLst>
              </a:tr>
              <a:tr h="4049091">
                <a:tc>
                  <a:txBody>
                    <a:bodyPr/>
                    <a:lstStyle/>
                    <a:p>
                      <a:pPr marL="285750" indent="-285750">
                        <a:buFont typeface="Arial" pitchFamily="34" charset="0"/>
                        <a:buChar char="•"/>
                      </a:pPr>
                      <a:r>
                        <a:rPr lang="en-US" sz="1600" dirty="0" smtClean="0"/>
                        <a:t>The largest group</a:t>
                      </a:r>
                    </a:p>
                    <a:p>
                      <a:pPr marL="285750" indent="-285750">
                        <a:buFont typeface="Arial" pitchFamily="34" charset="0"/>
                        <a:buChar char="•"/>
                      </a:pPr>
                      <a:r>
                        <a:rPr lang="en-US" sz="1600" dirty="0" smtClean="0"/>
                        <a:t>Most immigrants belonged to this group</a:t>
                      </a:r>
                    </a:p>
                    <a:p>
                      <a:pPr marL="285750" indent="-285750">
                        <a:buFont typeface="Arial" pitchFamily="34" charset="0"/>
                        <a:buChar char="•"/>
                      </a:pPr>
                      <a:r>
                        <a:rPr lang="en-US" sz="1600" dirty="0" smtClean="0"/>
                        <a:t>Lived</a:t>
                      </a:r>
                      <a:r>
                        <a:rPr lang="en-US" sz="1600" baseline="0" dirty="0" smtClean="0"/>
                        <a:t> in slums and poorer neighborhoods (conditions were worse than the company towns)</a:t>
                      </a:r>
                    </a:p>
                    <a:p>
                      <a:pPr marL="285750" indent="-285750">
                        <a:buFont typeface="Arial" pitchFamily="34" charset="0"/>
                        <a:buChar char="•"/>
                      </a:pPr>
                      <a:r>
                        <a:rPr lang="en-US" sz="1600" baseline="0" dirty="0" smtClean="0"/>
                        <a:t>Often workers lacked the time and money to go to theaters or museums or use other resources that cities provide</a:t>
                      </a:r>
                      <a:endParaRPr lang="en-US" sz="1600" dirty="0"/>
                    </a:p>
                  </a:txBody>
                  <a:tcPr/>
                </a:tc>
                <a:tc>
                  <a:txBody>
                    <a:bodyPr/>
                    <a:lstStyle/>
                    <a:p>
                      <a:pPr marL="285750" indent="-285750">
                        <a:buFont typeface="Arial" pitchFamily="34" charset="0"/>
                        <a:buChar char="•"/>
                      </a:pPr>
                      <a:r>
                        <a:rPr lang="en-US" sz="1400" dirty="0" smtClean="0"/>
                        <a:t>As a result of industrialization, doctors,</a:t>
                      </a:r>
                      <a:r>
                        <a:rPr lang="en-US" sz="1400" baseline="0" dirty="0" smtClean="0"/>
                        <a:t> lawyers, office workers and skilled laborers made up a growing middle class</a:t>
                      </a:r>
                    </a:p>
                    <a:p>
                      <a:pPr marL="285750" indent="-285750">
                        <a:buFont typeface="Arial" pitchFamily="34" charset="0"/>
                        <a:buChar char="•"/>
                      </a:pPr>
                      <a:r>
                        <a:rPr lang="en-US" sz="1400" baseline="0" dirty="0" smtClean="0"/>
                        <a:t>Neighborhoods offered more spacious, better maintained housing</a:t>
                      </a:r>
                    </a:p>
                    <a:p>
                      <a:pPr marL="285750" indent="-285750">
                        <a:buFont typeface="Arial" pitchFamily="34" charset="0"/>
                        <a:buChar char="•"/>
                      </a:pPr>
                      <a:r>
                        <a:rPr lang="en-US" sz="1400" baseline="0" dirty="0" smtClean="0"/>
                        <a:t>Had both money and leisure time</a:t>
                      </a:r>
                    </a:p>
                    <a:p>
                      <a:pPr marL="285750" indent="-285750">
                        <a:buFont typeface="Arial" pitchFamily="34" charset="0"/>
                        <a:buChar char="•"/>
                      </a:pPr>
                      <a:r>
                        <a:rPr lang="en-US" sz="1400" baseline="0" dirty="0" smtClean="0"/>
                        <a:t>Homes contained the new consumer goods that became available (sewing machines, phonographs)</a:t>
                      </a:r>
                    </a:p>
                    <a:p>
                      <a:pPr marL="285750" indent="-285750">
                        <a:buFont typeface="Arial" pitchFamily="34" charset="0"/>
                        <a:buChar char="•"/>
                      </a:pPr>
                      <a:r>
                        <a:rPr lang="en-US" sz="1400" dirty="0" smtClean="0"/>
                        <a:t>They could afford to go to concerts, sporting events and</a:t>
                      </a:r>
                      <a:r>
                        <a:rPr lang="en-US" sz="1400" baseline="0" dirty="0" smtClean="0"/>
                        <a:t> save money for children's higher education</a:t>
                      </a:r>
                      <a:endParaRPr lang="en-US" sz="1400" dirty="0"/>
                    </a:p>
                  </a:txBody>
                  <a:tcPr/>
                </a:tc>
                <a:tc>
                  <a:txBody>
                    <a:bodyPr/>
                    <a:lstStyle/>
                    <a:p>
                      <a:pPr marL="285750" indent="-285750">
                        <a:buFont typeface="Arial" pitchFamily="34" charset="0"/>
                        <a:buChar char="•"/>
                      </a:pPr>
                      <a:r>
                        <a:rPr lang="en-US" sz="1600" dirty="0" smtClean="0"/>
                        <a:t>Usually made the city their chief residence, although they often had summer estates outside it</a:t>
                      </a:r>
                    </a:p>
                    <a:p>
                      <a:pPr marL="285750" indent="-285750">
                        <a:buFont typeface="Arial" pitchFamily="34" charset="0"/>
                        <a:buChar char="•"/>
                      </a:pPr>
                      <a:r>
                        <a:rPr lang="en-US" sz="1600" dirty="0" smtClean="0"/>
                        <a:t>The</a:t>
                      </a:r>
                      <a:r>
                        <a:rPr lang="en-US" sz="1600" baseline="0" dirty="0" smtClean="0"/>
                        <a:t> rich made up the smallest segment of urban society </a:t>
                      </a:r>
                    </a:p>
                    <a:p>
                      <a:pPr marL="285750" indent="-285750">
                        <a:buFont typeface="Arial" pitchFamily="34" charset="0"/>
                        <a:buChar char="•"/>
                      </a:pPr>
                      <a:r>
                        <a:rPr lang="en-US" sz="1600" baseline="0" dirty="0" smtClean="0"/>
                        <a:t>They lived in large mansions or elegant apartment buildings </a:t>
                      </a:r>
                    </a:p>
                    <a:p>
                      <a:pPr marL="285750" indent="-285750">
                        <a:buFont typeface="Arial" pitchFamily="34" charset="0"/>
                        <a:buChar char="•"/>
                      </a:pPr>
                      <a:r>
                        <a:rPr lang="en-US" sz="1600" baseline="0" dirty="0" smtClean="0"/>
                        <a:t>Often contributed to charities and cultural institutions such as the opera companies and libraries</a:t>
                      </a:r>
                    </a:p>
                    <a:p>
                      <a:pPr marL="285750" indent="-285750">
                        <a:buFont typeface="Arial" pitchFamily="34" charset="0"/>
                        <a:buChar char="•"/>
                      </a:pPr>
                      <a:r>
                        <a:rPr lang="en-US" sz="1600" baseline="0" dirty="0" smtClean="0"/>
                        <a:t>They could enjoy the broadest range of benefits of city life</a:t>
                      </a:r>
                      <a:endParaRPr lang="en-US"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05083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United States has always been a nation of immigrants</a:t>
            </a:r>
          </a:p>
          <a:p>
            <a:r>
              <a:rPr lang="en-US" dirty="0" smtClean="0"/>
              <a:t>After the Civil War, however, industrialization drew an even greater flood of immigrants  </a:t>
            </a:r>
          </a:p>
          <a:p>
            <a:r>
              <a:rPr lang="en-US" dirty="0" smtClean="0"/>
              <a:t>From 1865 to 1900, some 13.5 million people arrived from abroad </a:t>
            </a:r>
          </a:p>
          <a:p>
            <a:r>
              <a:rPr lang="en-US" dirty="0" smtClean="0"/>
              <a:t>During much of nineteenth century, there were few restrictions on immigration as the growing numbers of factories provided job opportunities for cheap labor</a:t>
            </a:r>
          </a:p>
          <a:p>
            <a:r>
              <a:rPr lang="en-US" dirty="0" smtClean="0"/>
              <a:t>Not until 1920s would the number begin to dwindle </a:t>
            </a:r>
          </a:p>
          <a:p>
            <a:r>
              <a:rPr lang="en-US" dirty="0" smtClean="0"/>
              <a:t>Immigration to the United States can be divided into three stages </a:t>
            </a:r>
            <a:endParaRPr lang="en-US" dirty="0"/>
          </a:p>
        </p:txBody>
      </p:sp>
    </p:spTree>
    <p:extLst>
      <p:ext uri="{BB962C8B-B14F-4D97-AF65-F5344CB8AC3E}">
        <p14:creationId xmlns:p14="http://schemas.microsoft.com/office/powerpoint/2010/main" val="2620881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Objective</a:t>
            </a:r>
            <a:endParaRPr lang="en-US" dirty="0"/>
          </a:p>
        </p:txBody>
      </p:sp>
      <p:sp>
        <p:nvSpPr>
          <p:cNvPr id="5" name="Subtitle 4"/>
          <p:cNvSpPr>
            <a:spLocks noGrp="1"/>
          </p:cNvSpPr>
          <p:nvPr>
            <p:ph type="subTitle" idx="1"/>
          </p:nvPr>
        </p:nvSpPr>
        <p:spPr>
          <a:xfrm>
            <a:off x="457200" y="2819400"/>
            <a:ext cx="8236634" cy="1752600"/>
          </a:xfrm>
        </p:spPr>
        <p:txBody>
          <a:bodyPr/>
          <a:lstStyle/>
          <a:p>
            <a:r>
              <a:rPr lang="en-US" dirty="0" smtClean="0"/>
              <a:t>How did Industrialization and Urbanization affect American society, and culture?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3617279"/>
              </p:ext>
            </p:extLst>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8564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21920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4400" dirty="0" smtClean="0"/>
              <a:t>Colonial Immigration</a:t>
            </a:r>
            <a:br>
              <a:rPr lang="en-US" sz="4400" dirty="0" smtClean="0"/>
            </a:br>
            <a:r>
              <a:rPr lang="en-US" sz="2200" dirty="0"/>
              <a:t>This period lasted fro the arrival of the first people from England through the Declaration of Independence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13914914"/>
              </p:ext>
            </p:extLst>
          </p:nvPr>
        </p:nvGraphicFramePr>
        <p:xfrm>
          <a:off x="457200" y="1646238"/>
          <a:ext cx="8229600" cy="52425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en-US" sz="1400" dirty="0" smtClean="0"/>
                        <a:t>Colonial Immigrants</a:t>
                      </a:r>
                      <a:endParaRPr lang="en-US" sz="1400" dirty="0"/>
                    </a:p>
                  </a:txBody>
                  <a:tcPr/>
                </a:tc>
                <a:tc>
                  <a:txBody>
                    <a:bodyPr/>
                    <a:lstStyle/>
                    <a:p>
                      <a:r>
                        <a:rPr lang="en-US" sz="1400" dirty="0" smtClean="0"/>
                        <a:t>Reasons for Immigration</a:t>
                      </a:r>
                      <a:endParaRPr lang="en-US" sz="1400" dirty="0"/>
                    </a:p>
                  </a:txBody>
                  <a:tcPr/>
                </a:tc>
                <a:tc>
                  <a:txBody>
                    <a:bodyPr/>
                    <a:lstStyle/>
                    <a:p>
                      <a:r>
                        <a:rPr lang="en-US" sz="1400" dirty="0" smtClean="0"/>
                        <a:t>Areas of Settlement</a:t>
                      </a:r>
                      <a:endParaRPr lang="en-US" sz="1400" dirty="0"/>
                    </a:p>
                  </a:txBody>
                  <a:tcPr/>
                </a:tc>
                <a:tc>
                  <a:txBody>
                    <a:bodyPr/>
                    <a:lstStyle/>
                    <a:p>
                      <a:r>
                        <a:rPr lang="en-US" sz="1400" dirty="0" smtClean="0"/>
                        <a:t>Difficulties they Faced</a:t>
                      </a:r>
                      <a:endParaRPr lang="en-US" sz="1400" dirty="0"/>
                    </a:p>
                  </a:txBody>
                  <a:tcPr/>
                </a:tc>
                <a:tc>
                  <a:txBody>
                    <a:bodyPr/>
                    <a:lstStyle/>
                    <a:p>
                      <a:r>
                        <a:rPr lang="en-US" sz="1400" dirty="0" smtClean="0"/>
                        <a:t>Contributions</a:t>
                      </a:r>
                      <a:endParaRPr lang="en-US" sz="1400" dirty="0"/>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en-US" sz="1400" dirty="0" smtClean="0"/>
                        <a:t>Mostly</a:t>
                      </a:r>
                      <a:r>
                        <a:rPr lang="en-US" sz="1400" baseline="0" dirty="0" smtClean="0"/>
                        <a:t> from England, however also Scotch-Irish, German, Swedish, and Dutch</a:t>
                      </a:r>
                    </a:p>
                    <a:p>
                      <a:pPr marL="285750" indent="-285750">
                        <a:buFont typeface="Arial" pitchFamily="34" charset="0"/>
                        <a:buChar char="•"/>
                      </a:pPr>
                      <a:r>
                        <a:rPr lang="en-US" sz="1400" baseline="0" dirty="0" smtClean="0"/>
                        <a:t>Large number of Africans were also part of the colonial immigration</a:t>
                      </a:r>
                      <a:endParaRPr lang="en-US" sz="1400" dirty="0"/>
                    </a:p>
                  </a:txBody>
                  <a:tcPr/>
                </a:tc>
                <a:tc>
                  <a:txBody>
                    <a:bodyPr/>
                    <a:lstStyle/>
                    <a:p>
                      <a:pPr marL="285750" indent="-285750">
                        <a:buFont typeface="Arial" pitchFamily="34" charset="0"/>
                        <a:buChar char="•"/>
                      </a:pPr>
                      <a:r>
                        <a:rPr lang="en-US" sz="1400" dirty="0" smtClean="0"/>
                        <a:t>Some came seeking political and religious freedom</a:t>
                      </a:r>
                    </a:p>
                    <a:p>
                      <a:pPr marL="285750" indent="-285750">
                        <a:buFont typeface="Arial" pitchFamily="34" charset="0"/>
                        <a:buChar char="•"/>
                      </a:pPr>
                      <a:r>
                        <a:rPr lang="en-US" sz="1400" dirty="0" smtClean="0"/>
                        <a:t>Others</a:t>
                      </a:r>
                      <a:r>
                        <a:rPr lang="en-US" sz="1400" baseline="0" dirty="0" smtClean="0"/>
                        <a:t> sought to improve their economic standing and their way of life</a:t>
                      </a:r>
                    </a:p>
                    <a:p>
                      <a:pPr marL="285750" indent="-285750">
                        <a:buFont typeface="Arial" pitchFamily="34" charset="0"/>
                        <a:buChar char="•"/>
                      </a:pPr>
                      <a:r>
                        <a:rPr lang="en-US" sz="1400" baseline="0" dirty="0" smtClean="0"/>
                        <a:t>Africans came unwillingly, as slaves</a:t>
                      </a:r>
                      <a:endParaRPr lang="en-US" sz="1400" dirty="0"/>
                    </a:p>
                  </a:txBody>
                  <a:tcPr/>
                </a:tc>
                <a:tc>
                  <a:txBody>
                    <a:bodyPr/>
                    <a:lstStyle/>
                    <a:p>
                      <a:pPr marL="285750" indent="-285750">
                        <a:buFont typeface="Arial" pitchFamily="34" charset="0"/>
                        <a:buChar char="•"/>
                      </a:pPr>
                      <a:r>
                        <a:rPr lang="en-US" sz="1400" dirty="0" smtClean="0"/>
                        <a:t>English settlement spread</a:t>
                      </a:r>
                      <a:r>
                        <a:rPr lang="en-US" sz="1400" baseline="0" dirty="0" smtClean="0"/>
                        <a:t> along the Atlantic Coast from Maine to Georgia and inland to the Appalachians</a:t>
                      </a:r>
                    </a:p>
                    <a:p>
                      <a:pPr marL="285750" indent="-285750">
                        <a:buFont typeface="Arial" pitchFamily="34" charset="0"/>
                        <a:buChar char="•"/>
                      </a:pPr>
                      <a:r>
                        <a:rPr lang="en-US" sz="1400" baseline="0" dirty="0" smtClean="0"/>
                        <a:t>Within this area, other ethnic groups became concentrated in certain regions</a:t>
                      </a:r>
                    </a:p>
                    <a:p>
                      <a:pPr marL="285750" indent="-285750">
                        <a:buFont typeface="Arial" pitchFamily="34" charset="0"/>
                        <a:buChar char="•"/>
                      </a:pPr>
                      <a:r>
                        <a:rPr lang="en-US" sz="1400" i="1" baseline="0" dirty="0" smtClean="0"/>
                        <a:t>Ex</a:t>
                      </a:r>
                      <a:r>
                        <a:rPr lang="en-US" sz="1400" baseline="0" dirty="0" smtClean="0"/>
                        <a:t>. Dutch settled in NY &amp; NJ</a:t>
                      </a:r>
                      <a:endParaRPr lang="en-US" sz="1400" dirty="0"/>
                    </a:p>
                  </a:txBody>
                  <a:tcPr/>
                </a:tc>
                <a:tc>
                  <a:txBody>
                    <a:bodyPr/>
                    <a:lstStyle/>
                    <a:p>
                      <a:pPr marL="285750" indent="-285750">
                        <a:buFont typeface="Arial" pitchFamily="34" charset="0"/>
                        <a:buChar char="•"/>
                      </a:pPr>
                      <a:r>
                        <a:rPr lang="en-US" sz="1400" dirty="0" smtClean="0"/>
                        <a:t>Immigrants came into conflict with the Native Americans </a:t>
                      </a:r>
                    </a:p>
                    <a:p>
                      <a:pPr marL="285750" indent="-285750">
                        <a:buFont typeface="Arial" pitchFamily="34" charset="0"/>
                        <a:buChar char="•"/>
                      </a:pPr>
                      <a:r>
                        <a:rPr lang="en-US" sz="1400" dirty="0" smtClean="0"/>
                        <a:t>They also had to overcome the challenge of building homes, farms and a new way of life in an unfamiliar region</a:t>
                      </a:r>
                      <a:endParaRPr lang="en-US" sz="1400" dirty="0"/>
                    </a:p>
                  </a:txBody>
                  <a:tcPr/>
                </a:tc>
                <a:tc>
                  <a:txBody>
                    <a:bodyPr/>
                    <a:lstStyle/>
                    <a:p>
                      <a:pPr marL="285750" indent="-285750">
                        <a:buFont typeface="Arial" pitchFamily="34" charset="0"/>
                        <a:buChar char="•"/>
                      </a:pPr>
                      <a:r>
                        <a:rPr lang="en-US" sz="1200" dirty="0" smtClean="0"/>
                        <a:t>Established a culture much like one they had left in Europe,</a:t>
                      </a:r>
                      <a:r>
                        <a:rPr lang="en-US" sz="1200" baseline="0" dirty="0" smtClean="0"/>
                        <a:t> yet heavily influenced by the geographic factors they encountered in North American</a:t>
                      </a:r>
                    </a:p>
                    <a:p>
                      <a:pPr marL="285750" indent="-285750">
                        <a:buFont typeface="Arial" pitchFamily="34" charset="0"/>
                        <a:buChar char="•"/>
                      </a:pPr>
                      <a:r>
                        <a:rPr lang="en-US" sz="1200" baseline="0" dirty="0" smtClean="0"/>
                        <a:t>Brought over language, government, religions, family and cultural traditions and economic patterns</a:t>
                      </a:r>
                    </a:p>
                    <a:p>
                      <a:pPr marL="285750" indent="-285750">
                        <a:buFont typeface="Arial" pitchFamily="34" charset="0"/>
                        <a:buChar char="•"/>
                      </a:pPr>
                      <a:r>
                        <a:rPr lang="en-US" sz="1200" baseline="0" dirty="0" smtClean="0"/>
                        <a:t>Built a successful economy in North America</a:t>
                      </a:r>
                    </a:p>
                    <a:p>
                      <a:pPr marL="285750" indent="-285750">
                        <a:buFont typeface="Arial" pitchFamily="34" charset="0"/>
                        <a:buChar char="•"/>
                      </a:pPr>
                      <a:endParaRPr lang="en-US" sz="1400" baseline="0" dirty="0" smtClean="0"/>
                    </a:p>
                    <a:p>
                      <a:pPr marL="285750" indent="-285750">
                        <a:buFont typeface="Arial" pitchFamily="34" charset="0"/>
                        <a:buChar char="•"/>
                      </a:pPr>
                      <a:endParaRPr lang="en-US" sz="1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5563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4400" dirty="0" smtClean="0"/>
              <a:t>Old Immigration</a:t>
            </a:r>
            <a:br>
              <a:rPr lang="en-US" sz="4400" dirty="0" smtClean="0"/>
            </a:br>
            <a:r>
              <a:rPr lang="en-US" sz="2000" dirty="0" smtClean="0"/>
              <a:t>Covered the years from the establishment of the US until around 1850.  Most immigrants came from northern and western Europe, especially Ireland, Germany and Scandinavia</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0528298"/>
              </p:ext>
            </p:extLst>
          </p:nvPr>
        </p:nvGraphicFramePr>
        <p:xfrm>
          <a:off x="457200" y="1828800"/>
          <a:ext cx="8305800" cy="4495800"/>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20000"/>
                    </a:ext>
                  </a:extLst>
                </a:gridCol>
                <a:gridCol w="2076450">
                  <a:extLst>
                    <a:ext uri="{9D8B030D-6E8A-4147-A177-3AD203B41FA5}">
                      <a16:colId xmlns:a16="http://schemas.microsoft.com/office/drawing/2014/main" val="20001"/>
                    </a:ext>
                  </a:extLst>
                </a:gridCol>
                <a:gridCol w="2076450">
                  <a:extLst>
                    <a:ext uri="{9D8B030D-6E8A-4147-A177-3AD203B41FA5}">
                      <a16:colId xmlns:a16="http://schemas.microsoft.com/office/drawing/2014/main" val="20002"/>
                    </a:ext>
                  </a:extLst>
                </a:gridCol>
                <a:gridCol w="2076450">
                  <a:extLst>
                    <a:ext uri="{9D8B030D-6E8A-4147-A177-3AD203B41FA5}">
                      <a16:colId xmlns:a16="http://schemas.microsoft.com/office/drawing/2014/main" val="20003"/>
                    </a:ext>
                  </a:extLst>
                </a:gridCol>
              </a:tblGrid>
              <a:tr h="616359">
                <a:tc>
                  <a:txBody>
                    <a:bodyPr/>
                    <a:lstStyle/>
                    <a:p>
                      <a:r>
                        <a:rPr lang="en-US" sz="1400" dirty="0" smtClean="0"/>
                        <a:t>Reasons for Immigration</a:t>
                      </a:r>
                      <a:endParaRPr lang="en-US" sz="1400" dirty="0"/>
                    </a:p>
                  </a:txBody>
                  <a:tcPr/>
                </a:tc>
                <a:tc>
                  <a:txBody>
                    <a:bodyPr/>
                    <a:lstStyle/>
                    <a:p>
                      <a:r>
                        <a:rPr lang="en-US" sz="1400" dirty="0" smtClean="0"/>
                        <a:t>Areas of Settlement</a:t>
                      </a:r>
                      <a:endParaRPr lang="en-US" sz="1400" dirty="0"/>
                    </a:p>
                  </a:txBody>
                  <a:tcPr/>
                </a:tc>
                <a:tc>
                  <a:txBody>
                    <a:bodyPr/>
                    <a:lstStyle/>
                    <a:p>
                      <a:r>
                        <a:rPr lang="en-US" sz="1400" dirty="0" smtClean="0"/>
                        <a:t>Difficulties they Faced</a:t>
                      </a:r>
                      <a:endParaRPr lang="en-US" sz="1400" dirty="0"/>
                    </a:p>
                  </a:txBody>
                  <a:tcPr/>
                </a:tc>
                <a:tc>
                  <a:txBody>
                    <a:bodyPr/>
                    <a:lstStyle/>
                    <a:p>
                      <a:r>
                        <a:rPr lang="en-US" sz="1400" dirty="0" smtClean="0"/>
                        <a:t>Contributions</a:t>
                      </a:r>
                      <a:endParaRPr lang="en-US" sz="1400" dirty="0"/>
                    </a:p>
                  </a:txBody>
                  <a:tcPr/>
                </a:tc>
                <a:extLst>
                  <a:ext uri="{0D108BD9-81ED-4DB2-BD59-A6C34878D82A}">
                    <a16:rowId xmlns:a16="http://schemas.microsoft.com/office/drawing/2014/main" val="10000"/>
                  </a:ext>
                </a:extLst>
              </a:tr>
              <a:tr h="3879441">
                <a:tc>
                  <a:txBody>
                    <a:bodyPr/>
                    <a:lstStyle/>
                    <a:p>
                      <a:pPr marL="285750" indent="-285750">
                        <a:buFont typeface="Arial" pitchFamily="34" charset="0"/>
                        <a:buChar char="•"/>
                      </a:pPr>
                      <a:r>
                        <a:rPr lang="en-US" sz="1400" dirty="0" smtClean="0"/>
                        <a:t>Massive</a:t>
                      </a:r>
                      <a:r>
                        <a:rPr lang="en-US" sz="1400" baseline="0" dirty="0" smtClean="0"/>
                        <a:t> famine caused by failure of the potato crop drove millions of Irish immigrants to seek opportunity in the US</a:t>
                      </a:r>
                    </a:p>
                    <a:p>
                      <a:pPr marL="285750" indent="-285750">
                        <a:buFont typeface="Arial" pitchFamily="34" charset="0"/>
                        <a:buChar char="•"/>
                      </a:pPr>
                      <a:r>
                        <a:rPr lang="en-US" sz="1400" baseline="0" dirty="0" smtClean="0"/>
                        <a:t>Revolution in Germany caused many immigrants to seek peace and stability in America</a:t>
                      </a:r>
                    </a:p>
                    <a:p>
                      <a:pPr marL="285750" indent="-285750">
                        <a:buFont typeface="Arial" pitchFamily="34" charset="0"/>
                        <a:buChar char="•"/>
                      </a:pPr>
                      <a:r>
                        <a:rPr lang="en-US" sz="1400" baseline="0" dirty="0" smtClean="0"/>
                        <a:t>Many people continued to arrive in search of better economic opportunity</a:t>
                      </a:r>
                      <a:endParaRPr lang="en-US" sz="1400" dirty="0"/>
                    </a:p>
                  </a:txBody>
                  <a:tcPr/>
                </a:tc>
                <a:tc>
                  <a:txBody>
                    <a:bodyPr/>
                    <a:lstStyle/>
                    <a:p>
                      <a:pPr marL="285750" indent="-285750">
                        <a:buFont typeface="Arial" pitchFamily="34" charset="0"/>
                        <a:buChar char="•"/>
                      </a:pPr>
                      <a:r>
                        <a:rPr lang="en-US" sz="1400" dirty="0" smtClean="0"/>
                        <a:t>The Irish</a:t>
                      </a:r>
                      <a:r>
                        <a:rPr lang="en-US" sz="1400" baseline="0" dirty="0" smtClean="0"/>
                        <a:t> largely settled in cities in the Northeast </a:t>
                      </a:r>
                    </a:p>
                    <a:p>
                      <a:pPr marL="285750" indent="-285750">
                        <a:buFont typeface="Arial" pitchFamily="34" charset="0"/>
                        <a:buChar char="•"/>
                      </a:pPr>
                      <a:r>
                        <a:rPr lang="en-US" sz="1400" baseline="0" dirty="0" smtClean="0"/>
                        <a:t>Some Germans also stayed in cities, but many moved west to start farms, as did a large number of Scandinavian immigrants</a:t>
                      </a:r>
                    </a:p>
                  </a:txBody>
                  <a:tcPr/>
                </a:tc>
                <a:tc>
                  <a:txBody>
                    <a:bodyPr/>
                    <a:lstStyle/>
                    <a:p>
                      <a:pPr marL="285750" indent="-285750">
                        <a:buFont typeface="Arial" pitchFamily="34" charset="0"/>
                        <a:buChar char="•"/>
                      </a:pPr>
                      <a:r>
                        <a:rPr lang="en-US" sz="1400" dirty="0" smtClean="0"/>
                        <a:t>Irish and German Catholic immigrants often faced hostility on their arrival in the US</a:t>
                      </a:r>
                    </a:p>
                    <a:p>
                      <a:pPr marL="285750" indent="-285750">
                        <a:buFont typeface="Arial" pitchFamily="34" charset="0"/>
                        <a:buChar char="•"/>
                      </a:pPr>
                      <a:r>
                        <a:rPr lang="en-US" sz="1400" dirty="0" smtClean="0"/>
                        <a:t>Some</a:t>
                      </a:r>
                      <a:r>
                        <a:rPr lang="en-US" sz="1400" baseline="0" dirty="0" smtClean="0"/>
                        <a:t> Americans feared economic competition from the newcomers</a:t>
                      </a:r>
                    </a:p>
                    <a:p>
                      <a:pPr marL="285750" indent="-285750">
                        <a:buFont typeface="Arial" pitchFamily="34" charset="0"/>
                        <a:buChar char="•"/>
                      </a:pPr>
                      <a:r>
                        <a:rPr lang="en-US" sz="1400" baseline="0" dirty="0" smtClean="0"/>
                        <a:t>Since at this time the nation was predominantly Protestant, resentment toward Catholics and Jews were also strong</a:t>
                      </a:r>
                      <a:endParaRPr lang="en-US" sz="1400" dirty="0" smtClean="0"/>
                    </a:p>
                  </a:txBody>
                  <a:tcPr/>
                </a:tc>
                <a:tc>
                  <a:txBody>
                    <a:bodyPr/>
                    <a:lstStyle/>
                    <a:p>
                      <a:pPr marL="285750" indent="-285750">
                        <a:buFont typeface="Arial" pitchFamily="34" charset="0"/>
                        <a:buChar char="•"/>
                      </a:pPr>
                      <a:r>
                        <a:rPr lang="en-US" sz="1400" dirty="0" smtClean="0"/>
                        <a:t>Irish Workers helped build</a:t>
                      </a:r>
                      <a:r>
                        <a:rPr lang="en-US" sz="1400" baseline="0" dirty="0" smtClean="0"/>
                        <a:t> railroads and canals and labored in factories </a:t>
                      </a:r>
                    </a:p>
                    <a:p>
                      <a:pPr marL="285750" indent="-285750">
                        <a:buFont typeface="Arial" pitchFamily="34" charset="0"/>
                        <a:buChar char="•"/>
                      </a:pPr>
                      <a:r>
                        <a:rPr lang="en-US" sz="1400" baseline="0" dirty="0" smtClean="0"/>
                        <a:t>Germans and Scandinavians brought, among other things, advanced farming techniques and new ideas on education such as kindergarten</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1862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06680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4400" dirty="0" smtClean="0"/>
              <a:t>New Immigration</a:t>
            </a:r>
            <a:br>
              <a:rPr lang="en-US" sz="4400" dirty="0" smtClean="0"/>
            </a:br>
            <a:r>
              <a:rPr lang="en-US" sz="1800" dirty="0" smtClean="0"/>
              <a:t>Covered the time from roughly 1870 to 1924.  This period was marked by a shift in sources of immigration to southern and eastern Europe, especially the nations of Italy, Poland and Russia as well as the arrival of Japanese and Chinese.</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32015594"/>
              </p:ext>
            </p:extLst>
          </p:nvPr>
        </p:nvGraphicFramePr>
        <p:xfrm>
          <a:off x="457200" y="1600200"/>
          <a:ext cx="8305800" cy="4983199"/>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20000"/>
                    </a:ext>
                  </a:extLst>
                </a:gridCol>
                <a:gridCol w="2076450">
                  <a:extLst>
                    <a:ext uri="{9D8B030D-6E8A-4147-A177-3AD203B41FA5}">
                      <a16:colId xmlns:a16="http://schemas.microsoft.com/office/drawing/2014/main" val="20001"/>
                    </a:ext>
                  </a:extLst>
                </a:gridCol>
                <a:gridCol w="2076450">
                  <a:extLst>
                    <a:ext uri="{9D8B030D-6E8A-4147-A177-3AD203B41FA5}">
                      <a16:colId xmlns:a16="http://schemas.microsoft.com/office/drawing/2014/main" val="20002"/>
                    </a:ext>
                  </a:extLst>
                </a:gridCol>
                <a:gridCol w="2076450">
                  <a:extLst>
                    <a:ext uri="{9D8B030D-6E8A-4147-A177-3AD203B41FA5}">
                      <a16:colId xmlns:a16="http://schemas.microsoft.com/office/drawing/2014/main" val="20003"/>
                    </a:ext>
                  </a:extLst>
                </a:gridCol>
              </a:tblGrid>
              <a:tr h="457200">
                <a:tc>
                  <a:txBody>
                    <a:bodyPr/>
                    <a:lstStyle/>
                    <a:p>
                      <a:r>
                        <a:rPr lang="en-US" sz="1400" dirty="0" smtClean="0"/>
                        <a:t>Reasons for Immigration</a:t>
                      </a:r>
                      <a:endParaRPr lang="en-US" sz="1400" dirty="0"/>
                    </a:p>
                  </a:txBody>
                  <a:tcPr/>
                </a:tc>
                <a:tc>
                  <a:txBody>
                    <a:bodyPr/>
                    <a:lstStyle/>
                    <a:p>
                      <a:r>
                        <a:rPr lang="en-US" sz="1400" dirty="0" smtClean="0"/>
                        <a:t>Areas of Settlement</a:t>
                      </a:r>
                      <a:endParaRPr lang="en-US" sz="1400" dirty="0"/>
                    </a:p>
                  </a:txBody>
                  <a:tcPr/>
                </a:tc>
                <a:tc>
                  <a:txBody>
                    <a:bodyPr/>
                    <a:lstStyle/>
                    <a:p>
                      <a:r>
                        <a:rPr lang="en-US" sz="1400" dirty="0" smtClean="0"/>
                        <a:t>Difficulties they Faced</a:t>
                      </a:r>
                      <a:endParaRPr lang="en-US" sz="1400" dirty="0"/>
                    </a:p>
                  </a:txBody>
                  <a:tcPr/>
                </a:tc>
                <a:tc>
                  <a:txBody>
                    <a:bodyPr/>
                    <a:lstStyle/>
                    <a:p>
                      <a:r>
                        <a:rPr lang="en-US" sz="1400" dirty="0" smtClean="0"/>
                        <a:t>Contributions</a:t>
                      </a:r>
                      <a:endParaRPr lang="en-US" sz="1400" dirty="0"/>
                    </a:p>
                  </a:txBody>
                  <a:tcPr/>
                </a:tc>
                <a:extLst>
                  <a:ext uri="{0D108BD9-81ED-4DB2-BD59-A6C34878D82A}">
                    <a16:rowId xmlns:a16="http://schemas.microsoft.com/office/drawing/2014/main" val="10000"/>
                  </a:ext>
                </a:extLst>
              </a:tr>
              <a:tr h="4465039">
                <a:tc>
                  <a:txBody>
                    <a:bodyPr/>
                    <a:lstStyle/>
                    <a:p>
                      <a:pPr marL="285750" indent="-285750">
                        <a:buFont typeface="Arial" pitchFamily="34" charset="0"/>
                        <a:buChar char="•"/>
                      </a:pPr>
                      <a:r>
                        <a:rPr lang="en-US" sz="1400" dirty="0" smtClean="0"/>
                        <a:t>Hope of greater economic opportunity</a:t>
                      </a:r>
                      <a:r>
                        <a:rPr lang="en-US" sz="1400" baseline="0" dirty="0" smtClean="0"/>
                        <a:t> prompted many of these immigrants to come to America</a:t>
                      </a:r>
                    </a:p>
                    <a:p>
                      <a:pPr marL="285750" indent="-285750">
                        <a:buFont typeface="Arial" pitchFamily="34" charset="0"/>
                        <a:buChar char="•"/>
                      </a:pPr>
                      <a:r>
                        <a:rPr lang="en-US" sz="1400" baseline="0" dirty="0" smtClean="0"/>
                        <a:t>Some also came seeking political freedom</a:t>
                      </a:r>
                    </a:p>
                    <a:p>
                      <a:pPr marL="285750" indent="-285750">
                        <a:buFont typeface="Arial" pitchFamily="34" charset="0"/>
                        <a:buChar char="•"/>
                      </a:pPr>
                      <a:r>
                        <a:rPr lang="en-US" sz="1400" baseline="0" dirty="0" smtClean="0"/>
                        <a:t>Other groups, such as Russian Jews, sought religious freedom</a:t>
                      </a:r>
                    </a:p>
                  </a:txBody>
                  <a:tcPr/>
                </a:tc>
                <a:tc>
                  <a:txBody>
                    <a:bodyPr/>
                    <a:lstStyle/>
                    <a:p>
                      <a:pPr marL="285750" indent="-285750">
                        <a:buFont typeface="Arial" pitchFamily="34" charset="0"/>
                        <a:buChar char="•"/>
                      </a:pPr>
                      <a:r>
                        <a:rPr lang="en-US" sz="1400" dirty="0" smtClean="0"/>
                        <a:t>Most of the new immigrants settled in cities, especially</a:t>
                      </a:r>
                      <a:r>
                        <a:rPr lang="en-US" sz="1400" baseline="0" dirty="0" smtClean="0"/>
                        <a:t> industrial centers and ports, and were concentrated in </a:t>
                      </a:r>
                      <a:r>
                        <a:rPr lang="en-US" sz="1400" b="1" baseline="0" dirty="0" smtClean="0"/>
                        <a:t>ghettos</a:t>
                      </a:r>
                      <a:r>
                        <a:rPr lang="en-US" sz="1400" b="0" baseline="0" dirty="0" smtClean="0"/>
                        <a:t>, or urban areas (usually poor) that are dominated by a single ethnic group</a:t>
                      </a:r>
                    </a:p>
                    <a:p>
                      <a:pPr marL="285750" indent="-285750">
                        <a:buFont typeface="Arial" pitchFamily="34" charset="0"/>
                        <a:buChar char="•"/>
                      </a:pPr>
                      <a:r>
                        <a:rPr lang="en-US" sz="1400" b="0" i="1" baseline="0" dirty="0" smtClean="0"/>
                        <a:t>EX</a:t>
                      </a:r>
                      <a:r>
                        <a:rPr lang="en-US" sz="1400" b="0" i="0" baseline="0" dirty="0" smtClean="0"/>
                        <a:t>. Asian immigrants tended to settle on the west coast, usually in California</a:t>
                      </a:r>
                      <a:endParaRPr lang="en-US" sz="1400" b="1" i="1" baseline="0" dirty="0" smtClean="0"/>
                    </a:p>
                  </a:txBody>
                  <a:tcPr/>
                </a:tc>
                <a:tc>
                  <a:txBody>
                    <a:bodyPr/>
                    <a:lstStyle/>
                    <a:p>
                      <a:pPr marL="285750" indent="-285750">
                        <a:buFont typeface="Arial" pitchFamily="34" charset="0"/>
                        <a:buChar char="•"/>
                      </a:pPr>
                      <a:r>
                        <a:rPr lang="en-US" sz="1100" dirty="0" smtClean="0"/>
                        <a:t>Adjusting to life in the US could cause strains in immigrant</a:t>
                      </a:r>
                      <a:r>
                        <a:rPr lang="en-US" sz="1100" baseline="0" dirty="0" smtClean="0"/>
                        <a:t> families.</a:t>
                      </a:r>
                    </a:p>
                    <a:p>
                      <a:pPr marL="285750" indent="-285750">
                        <a:buFont typeface="Arial" pitchFamily="34" charset="0"/>
                        <a:buChar char="•"/>
                      </a:pPr>
                      <a:r>
                        <a:rPr lang="en-US" sz="1100" baseline="0" dirty="0" smtClean="0"/>
                        <a:t>At schools, immigrant children learned not only English but American tastes and customs, fearing immigrant parents</a:t>
                      </a:r>
                    </a:p>
                    <a:p>
                      <a:pPr marL="285750" indent="-285750">
                        <a:buFont typeface="Arial" pitchFamily="34" charset="0"/>
                        <a:buChar char="•"/>
                      </a:pPr>
                      <a:r>
                        <a:rPr lang="en-US" sz="1100" baseline="0" dirty="0" smtClean="0"/>
                        <a:t>The growing number of new immigrants  produced reactions of fear and hostility among native-born Americans</a:t>
                      </a:r>
                    </a:p>
                    <a:p>
                      <a:pPr marL="285750" indent="-285750">
                        <a:buFont typeface="Arial" pitchFamily="34" charset="0"/>
                        <a:buChar char="•"/>
                      </a:pPr>
                      <a:r>
                        <a:rPr lang="en-US" sz="1100" baseline="0" dirty="0" smtClean="0"/>
                        <a:t>They faced discrimination in jobs and housing</a:t>
                      </a:r>
                    </a:p>
                    <a:p>
                      <a:pPr marL="285750" indent="-285750">
                        <a:buFont typeface="Arial" pitchFamily="34" charset="0"/>
                        <a:buChar char="•"/>
                      </a:pPr>
                      <a:r>
                        <a:rPr lang="en-US" sz="1100" baseline="0" dirty="0" smtClean="0"/>
                        <a:t>Popular pressure to limit immigration increased, political party bosses often arranged assistance for newly arriving immigrants and in return expected political support</a:t>
                      </a:r>
                      <a:endParaRPr lang="en-US" sz="1100" dirty="0" smtClean="0"/>
                    </a:p>
                  </a:txBody>
                  <a:tcPr/>
                </a:tc>
                <a:tc>
                  <a:txBody>
                    <a:bodyPr/>
                    <a:lstStyle/>
                    <a:p>
                      <a:pPr marL="285750" indent="-285750">
                        <a:buFont typeface="Arial" pitchFamily="34" charset="0"/>
                        <a:buChar char="•"/>
                      </a:pPr>
                      <a:r>
                        <a:rPr lang="en-US" sz="1200" dirty="0" smtClean="0"/>
                        <a:t>The new immigrants</a:t>
                      </a:r>
                      <a:r>
                        <a:rPr lang="en-US" sz="1200" baseline="0" dirty="0" smtClean="0"/>
                        <a:t> found an abundance of jobs in the nations expanding industries, yet because of the steady stream of immigrants workers, wages were low</a:t>
                      </a:r>
                    </a:p>
                    <a:p>
                      <a:pPr marL="285750" indent="-285750">
                        <a:buFont typeface="Arial" pitchFamily="34" charset="0"/>
                        <a:buChar char="•"/>
                      </a:pPr>
                      <a:r>
                        <a:rPr lang="en-US" sz="1200" baseline="0" dirty="0" smtClean="0"/>
                        <a:t>Young Italian and Jewish girls worked in sweatshops of the garment industry</a:t>
                      </a:r>
                    </a:p>
                    <a:p>
                      <a:pPr marL="285750" indent="-285750">
                        <a:buFont typeface="Arial" pitchFamily="34" charset="0"/>
                        <a:buChar char="•"/>
                      </a:pPr>
                      <a:r>
                        <a:rPr lang="en-US" sz="1200" baseline="0" dirty="0" smtClean="0"/>
                        <a:t>Poles and Slavs labored in the coal mines and steel mills</a:t>
                      </a:r>
                    </a:p>
                    <a:p>
                      <a:pPr marL="285750" indent="-285750">
                        <a:buFont typeface="Arial" pitchFamily="34" charset="0"/>
                        <a:buChar char="•"/>
                      </a:pPr>
                      <a:r>
                        <a:rPr lang="en-US" sz="1200" baseline="0" dirty="0" smtClean="0"/>
                        <a:t>Chinese workers helped build the transcontinental railroad</a:t>
                      </a:r>
                    </a:p>
                    <a:p>
                      <a:pPr marL="285750" indent="-285750">
                        <a:buFont typeface="Arial" pitchFamily="34" charset="0"/>
                        <a:buChar char="•"/>
                      </a:pPr>
                      <a:r>
                        <a:rPr lang="en-US" sz="1200" baseline="0" dirty="0" smtClean="0"/>
                        <a:t>They aided America’s economic expansion and contributed to the nation’s rich culture</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37943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Against Immigration</a:t>
            </a:r>
            <a:endParaRPr lang="en-US" dirty="0"/>
          </a:p>
        </p:txBody>
      </p:sp>
      <p:sp>
        <p:nvSpPr>
          <p:cNvPr id="3" name="Content Placeholder 2"/>
          <p:cNvSpPr>
            <a:spLocks noGrp="1"/>
          </p:cNvSpPr>
          <p:nvPr>
            <p:ph idx="1"/>
          </p:nvPr>
        </p:nvSpPr>
        <p:spPr/>
        <p:txBody>
          <a:bodyPr/>
          <a:lstStyle/>
          <a:p>
            <a:r>
              <a:rPr lang="en-US" dirty="0" smtClean="0"/>
              <a:t>The flood of immigration in the late 1800s brought with it a new wave of </a:t>
            </a:r>
            <a:r>
              <a:rPr lang="en-US" b="1" dirty="0" smtClean="0"/>
              <a:t>nativism,</a:t>
            </a:r>
            <a:r>
              <a:rPr lang="en-US" dirty="0" smtClean="0"/>
              <a:t> the belief that native-born Americans and their ways of life were superior to immigrants and their ways of life</a:t>
            </a:r>
          </a:p>
          <a:p>
            <a:r>
              <a:rPr lang="en-US" dirty="0" smtClean="0"/>
              <a:t>In the late 1800s, descendants of the old immigrants were often among the nativists protesting the arrival of new immigrants</a:t>
            </a:r>
          </a:p>
        </p:txBody>
      </p:sp>
    </p:spTree>
    <p:extLst>
      <p:ext uri="{BB962C8B-B14F-4D97-AF65-F5344CB8AC3E}">
        <p14:creationId xmlns:p14="http://schemas.microsoft.com/office/powerpoint/2010/main" val="2856588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Against Immigration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Nativists believed that immigrant languages, religions and traditions would have a negative impact on American society</a:t>
            </a:r>
          </a:p>
          <a:p>
            <a:r>
              <a:rPr lang="en-US" dirty="0" smtClean="0"/>
              <a:t>Nativist workers believed that the many new immigrants competing for jobs kept wages low</a:t>
            </a:r>
          </a:p>
          <a:p>
            <a:r>
              <a:rPr lang="en-US" dirty="0" smtClean="0"/>
              <a:t>A series of downturns in the economy added to fears that immigrants would take jobs from native-born Americans</a:t>
            </a:r>
          </a:p>
          <a:p>
            <a:r>
              <a:rPr lang="en-US" dirty="0" smtClean="0"/>
              <a:t>Immigrants thus often met with prejudice and discrimination, jokes and stereotypes about the newcomers were common</a:t>
            </a:r>
          </a:p>
          <a:p>
            <a:r>
              <a:rPr lang="en-US" dirty="0" smtClean="0"/>
              <a:t>Nativists also tried to influence legislation against immigrants</a:t>
            </a:r>
            <a:endParaRPr lang="en-US" dirty="0"/>
          </a:p>
        </p:txBody>
      </p:sp>
    </p:spTree>
    <p:extLst>
      <p:ext uri="{BB962C8B-B14F-4D97-AF65-F5344CB8AC3E}">
        <p14:creationId xmlns:p14="http://schemas.microsoft.com/office/powerpoint/2010/main" val="4018739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Against Immigration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7041714"/>
              </p:ext>
            </p:extLst>
          </p:nvPr>
        </p:nvGraphicFramePr>
        <p:xfrm>
          <a:off x="457200" y="1646238"/>
          <a:ext cx="8229600" cy="4876482"/>
        </p:xfrm>
        <a:graphic>
          <a:graphicData uri="http://schemas.openxmlformats.org/drawingml/2006/table">
            <a:tbl>
              <a:tblPr firstRow="1" bandRow="1">
                <a:tableStyleId>{D113A9D2-9D6B-4929-AA2D-F23B5EE8CBE7}</a:tableStyleId>
              </a:tblPr>
              <a:tblGrid>
                <a:gridCol w="8229600">
                  <a:extLst>
                    <a:ext uri="{9D8B030D-6E8A-4147-A177-3AD203B41FA5}">
                      <a16:colId xmlns:a16="http://schemas.microsoft.com/office/drawing/2014/main" val="20000"/>
                    </a:ext>
                  </a:extLst>
                </a:gridCol>
              </a:tblGrid>
              <a:tr h="1020762">
                <a:tc>
                  <a:txBody>
                    <a:bodyPr/>
                    <a:lstStyle/>
                    <a:p>
                      <a:r>
                        <a:rPr lang="en-US" sz="1600" b="1" dirty="0" smtClean="0">
                          <a:solidFill>
                            <a:schemeClr val="bg1"/>
                          </a:solidFill>
                        </a:rPr>
                        <a:t>Know-Nothing</a:t>
                      </a:r>
                      <a:r>
                        <a:rPr lang="en-US" sz="1600" b="1" baseline="0" dirty="0" smtClean="0">
                          <a:solidFill>
                            <a:schemeClr val="bg1"/>
                          </a:solidFill>
                        </a:rPr>
                        <a:t> Party</a:t>
                      </a:r>
                      <a:r>
                        <a:rPr lang="en-US" sz="1600" b="0" baseline="0" dirty="0" smtClean="0">
                          <a:solidFill>
                            <a:schemeClr val="bg1"/>
                          </a:solidFill>
                        </a:rPr>
                        <a:t>: The party’s members worked during the 1850s to limit the voting strength of immigrants, keep Catholics out of public office and require a lengthy residence before citizenship.  Also known as the American party, the Know-Nothing party achieved none of these goals and died out by the late 1850s</a:t>
                      </a:r>
                      <a:endParaRPr lang="en-US" sz="1600" b="0" dirty="0">
                        <a:solidFill>
                          <a:schemeClr val="bg1"/>
                        </a:solidFill>
                      </a:endParaRPr>
                    </a:p>
                  </a:txBody>
                  <a:tcPr/>
                </a:tc>
                <a:extLst>
                  <a:ext uri="{0D108BD9-81ED-4DB2-BD59-A6C34878D82A}">
                    <a16:rowId xmlns:a16="http://schemas.microsoft.com/office/drawing/2014/main" val="10000"/>
                  </a:ext>
                </a:extLst>
              </a:tr>
              <a:tr h="370840">
                <a:tc>
                  <a:txBody>
                    <a:bodyPr/>
                    <a:lstStyle/>
                    <a:p>
                      <a:r>
                        <a:rPr lang="en-US" sz="1600" b="1" dirty="0" smtClean="0">
                          <a:solidFill>
                            <a:schemeClr val="bg1"/>
                          </a:solidFill>
                        </a:rPr>
                        <a:t>Chinese Exclusion</a:t>
                      </a:r>
                      <a:r>
                        <a:rPr lang="en-US" sz="1600" b="1" baseline="0" dirty="0" smtClean="0">
                          <a:solidFill>
                            <a:schemeClr val="bg1"/>
                          </a:solidFill>
                        </a:rPr>
                        <a:t> Act of 1882</a:t>
                      </a:r>
                      <a:r>
                        <a:rPr lang="en-US" sz="1600" b="0" baseline="0" dirty="0" smtClean="0">
                          <a:solidFill>
                            <a:schemeClr val="bg1"/>
                          </a:solidFill>
                        </a:rPr>
                        <a:t>: Some native-born Americans labeled immigration from Asia a “yellow peril.”  Under pressure from California, which had already barred the Chinese from owning property or working at certain jobs, Congress passed this law sharply limiting Chinese immigration </a:t>
                      </a:r>
                      <a:endParaRPr lang="en-US" sz="1600" b="0" dirty="0">
                        <a:solidFill>
                          <a:schemeClr val="bg1"/>
                        </a:solidFill>
                      </a:endParaRPr>
                    </a:p>
                  </a:txBody>
                  <a:tcPr/>
                </a:tc>
                <a:extLst>
                  <a:ext uri="{0D108BD9-81ED-4DB2-BD59-A6C34878D82A}">
                    <a16:rowId xmlns:a16="http://schemas.microsoft.com/office/drawing/2014/main" val="10001"/>
                  </a:ext>
                </a:extLst>
              </a:tr>
              <a:tr h="370840">
                <a:tc>
                  <a:txBody>
                    <a:bodyPr/>
                    <a:lstStyle/>
                    <a:p>
                      <a:r>
                        <a:rPr lang="en-US" sz="1600" b="1" dirty="0" smtClean="0">
                          <a:solidFill>
                            <a:schemeClr val="bg1"/>
                          </a:solidFill>
                        </a:rPr>
                        <a:t>“Gentlemen’s Agreement”: </a:t>
                      </a:r>
                      <a:r>
                        <a:rPr lang="en-US" sz="1600" b="0" dirty="0" smtClean="0">
                          <a:solidFill>
                            <a:schemeClr val="bg1"/>
                          </a:solidFill>
                        </a:rPr>
                        <a:t>In 1907 President</a:t>
                      </a:r>
                      <a:r>
                        <a:rPr lang="en-US" sz="1600" b="0" baseline="0" dirty="0" smtClean="0">
                          <a:solidFill>
                            <a:schemeClr val="bg1"/>
                          </a:solidFill>
                        </a:rPr>
                        <a:t> Roosevelt reached an informal agreement with Japan under which the nation halted the emigrations if its people to the US</a:t>
                      </a:r>
                      <a:endParaRPr lang="en-US" sz="1600" b="0" dirty="0">
                        <a:solidFill>
                          <a:schemeClr val="bg1"/>
                        </a:solidFill>
                      </a:endParaRPr>
                    </a:p>
                  </a:txBody>
                  <a:tcPr/>
                </a:tc>
                <a:extLst>
                  <a:ext uri="{0D108BD9-81ED-4DB2-BD59-A6C34878D82A}">
                    <a16:rowId xmlns:a16="http://schemas.microsoft.com/office/drawing/2014/main" val="10002"/>
                  </a:ext>
                </a:extLst>
              </a:tr>
              <a:tr h="370840">
                <a:tc>
                  <a:txBody>
                    <a:bodyPr/>
                    <a:lstStyle/>
                    <a:p>
                      <a:r>
                        <a:rPr lang="en-US" sz="1600" b="1" dirty="0" smtClean="0">
                          <a:solidFill>
                            <a:schemeClr val="bg1"/>
                          </a:solidFill>
                        </a:rPr>
                        <a:t>Literacy</a:t>
                      </a:r>
                      <a:r>
                        <a:rPr lang="en-US" sz="1600" b="1" baseline="0" dirty="0" smtClean="0">
                          <a:solidFill>
                            <a:schemeClr val="bg1"/>
                          </a:solidFill>
                        </a:rPr>
                        <a:t> Tests</a:t>
                      </a:r>
                      <a:r>
                        <a:rPr lang="en-US" sz="1600" b="0" baseline="0" dirty="0" smtClean="0">
                          <a:solidFill>
                            <a:schemeClr val="bg1"/>
                          </a:solidFill>
                        </a:rPr>
                        <a:t>:  In 1917 Congress enacted a law barring any immigrant who could not read or write</a:t>
                      </a:r>
                      <a:endParaRPr lang="en-US" sz="1600" b="0" dirty="0">
                        <a:solidFill>
                          <a:schemeClr val="bg1"/>
                        </a:solidFill>
                      </a:endParaRPr>
                    </a:p>
                  </a:txBody>
                  <a:tcPr/>
                </a:tc>
                <a:extLst>
                  <a:ext uri="{0D108BD9-81ED-4DB2-BD59-A6C34878D82A}">
                    <a16:rowId xmlns:a16="http://schemas.microsoft.com/office/drawing/2014/main" val="10003"/>
                  </a:ext>
                </a:extLst>
              </a:tr>
              <a:tr h="761682">
                <a:tc>
                  <a:txBody>
                    <a:bodyPr/>
                    <a:lstStyle/>
                    <a:p>
                      <a:r>
                        <a:rPr lang="en-US" sz="1600" b="1" dirty="0" smtClean="0">
                          <a:solidFill>
                            <a:schemeClr val="bg1"/>
                          </a:solidFill>
                        </a:rPr>
                        <a:t>Emergency Quota Act</a:t>
                      </a:r>
                      <a:r>
                        <a:rPr lang="en-US" sz="1600" b="1" baseline="0" dirty="0" smtClean="0">
                          <a:solidFill>
                            <a:schemeClr val="bg1"/>
                          </a:solidFill>
                        </a:rPr>
                        <a:t> of 1921:  </a:t>
                      </a:r>
                      <a:r>
                        <a:rPr lang="en-US" sz="1600" b="0" baseline="0" dirty="0" smtClean="0">
                          <a:solidFill>
                            <a:schemeClr val="bg1"/>
                          </a:solidFill>
                        </a:rPr>
                        <a:t>This law sharply limited the number of immigrants to the US each year to about 350,000</a:t>
                      </a:r>
                      <a:endParaRPr lang="en-US" sz="1600" b="0" dirty="0">
                        <a:solidFill>
                          <a:schemeClr val="bg1"/>
                        </a:solidFill>
                      </a:endParaRPr>
                    </a:p>
                  </a:txBody>
                  <a:tcPr/>
                </a:tc>
                <a:extLst>
                  <a:ext uri="{0D108BD9-81ED-4DB2-BD59-A6C34878D82A}">
                    <a16:rowId xmlns:a16="http://schemas.microsoft.com/office/drawing/2014/main" val="10004"/>
                  </a:ext>
                </a:extLst>
              </a:tr>
              <a:tr h="370840">
                <a:tc>
                  <a:txBody>
                    <a:bodyPr/>
                    <a:lstStyle/>
                    <a:p>
                      <a:r>
                        <a:rPr lang="en-US" sz="1600" b="1" dirty="0" smtClean="0">
                          <a:solidFill>
                            <a:schemeClr val="bg1"/>
                          </a:solidFill>
                        </a:rPr>
                        <a:t>National Origins</a:t>
                      </a:r>
                      <a:r>
                        <a:rPr lang="en-US" sz="1600" b="1" baseline="0" dirty="0" smtClean="0">
                          <a:solidFill>
                            <a:schemeClr val="bg1"/>
                          </a:solidFill>
                        </a:rPr>
                        <a:t> Act of 1924:  </a:t>
                      </a:r>
                      <a:r>
                        <a:rPr lang="en-US" sz="1600" b="0" baseline="0" dirty="0" smtClean="0">
                          <a:solidFill>
                            <a:schemeClr val="bg1"/>
                          </a:solidFill>
                        </a:rPr>
                        <a:t>This law further reduced and biased it in favor of those from northern and western Europe</a:t>
                      </a:r>
                      <a:endParaRPr lang="en-US" sz="1600" b="0" dirty="0">
                        <a:solidFill>
                          <a:schemeClr val="bg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01442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Autofit/>
          </a:bodyPr>
          <a:lstStyle/>
          <a:p>
            <a:pPr algn="l"/>
            <a:r>
              <a:rPr lang="en-US" sz="3600" dirty="0" smtClean="0"/>
              <a:t>Immigrants and American Society</a:t>
            </a:r>
            <a:br>
              <a:rPr lang="en-US" sz="3600" dirty="0" smtClean="0"/>
            </a:br>
            <a:r>
              <a:rPr lang="en-US" sz="1800" dirty="0"/>
              <a:t>Over the years, sociologists and others who studies immigration developed  different theories on how immigrants were absorbed into the larger society</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4778371"/>
              </p:ext>
            </p:extLst>
          </p:nvPr>
        </p:nvGraphicFramePr>
        <p:xfrm>
          <a:off x="457200" y="1646238"/>
          <a:ext cx="8229600" cy="4754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19167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Continued</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immigration Act of 1924 and the National Origins Act of 1924 had established immigration quotas that discriminated against people from outside Western Europe.  The act set a quota of about 150,000 people annually.  It discriminated against southern and eastern Europeans and barred Asians completely  </a:t>
            </a:r>
            <a:endParaRPr lang="en-US" dirty="0"/>
          </a:p>
        </p:txBody>
      </p:sp>
      <p:sp>
        <p:nvSpPr>
          <p:cNvPr id="4" name="Content Placeholder 3"/>
          <p:cNvSpPr>
            <a:spLocks noGrp="1"/>
          </p:cNvSpPr>
          <p:nvPr>
            <p:ph sz="half" idx="2"/>
          </p:nvPr>
        </p:nvSpPr>
        <p:spPr/>
        <p:txBody>
          <a:bodyPr>
            <a:noAutofit/>
          </a:bodyPr>
          <a:lstStyle/>
          <a:p>
            <a:r>
              <a:rPr lang="en-US" sz="2400" dirty="0" smtClean="0"/>
              <a:t>The </a:t>
            </a:r>
            <a:r>
              <a:rPr lang="en-US" sz="2400" b="1" dirty="0" smtClean="0"/>
              <a:t>Immigration Act of 1965, </a:t>
            </a:r>
            <a:r>
              <a:rPr lang="en-US" sz="2400" dirty="0" smtClean="0"/>
              <a:t>part of President Johnsons Great Society, opened the door for many non-European immigrants to settle in the United States by ending quotas based on nationality.</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an effort to cut down on the number of undocumented workers living in the United States, Congress passed the 1986 Immigration Reform and Control Act, which forbade employers from hiring illegal immigrants</a:t>
            </a:r>
          </a:p>
          <a:p>
            <a:r>
              <a:rPr lang="en-US" dirty="0" smtClean="0"/>
              <a:t>This new legislation did not solve the problem of thousands of people who enter the US illegally every year.  These immigrants often work in sweatshops type factories, live in substandard housing, and are paid very low wages.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The Big Idea</a:t>
            </a: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dirty="0" smtClean="0"/>
              <a:t>Industrialization and urbanization changed the United States dramatically.  During the late 1800s</a:t>
            </a:r>
          </a:p>
          <a:p>
            <a:pPr>
              <a:buNone/>
            </a:pPr>
            <a:endParaRPr lang="en-US" sz="800" dirty="0" smtClean="0"/>
          </a:p>
          <a:p>
            <a:r>
              <a:rPr lang="en-US" dirty="0" smtClean="0"/>
              <a:t> a prosperous middle-class developed</a:t>
            </a:r>
          </a:p>
          <a:p>
            <a:pPr>
              <a:buNone/>
            </a:pPr>
            <a:endParaRPr lang="en-US" sz="800" dirty="0" smtClean="0"/>
          </a:p>
          <a:p>
            <a:r>
              <a:rPr lang="en-US" dirty="0" smtClean="0"/>
              <a:t>Cities became crowded and workers lived in unhealthful conditions</a:t>
            </a:r>
          </a:p>
          <a:p>
            <a:pPr>
              <a:buNone/>
            </a:pPr>
            <a:endParaRPr lang="en-US" sz="800" dirty="0" smtClean="0"/>
          </a:p>
          <a:p>
            <a:r>
              <a:rPr lang="en-US" dirty="0" smtClean="0"/>
              <a:t>Immigrants from southern and eastern Europe arrived in large numbers </a:t>
            </a:r>
          </a:p>
          <a:p>
            <a:pPr>
              <a:buNone/>
            </a:pPr>
            <a:endParaRPr lang="en-US" sz="900" dirty="0" smtClean="0"/>
          </a:p>
          <a:p>
            <a:r>
              <a:rPr lang="en-US" dirty="0" smtClean="0"/>
              <a:t>Women entered the workforce in large  numbers</a:t>
            </a: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Bush administration had to deal with several issues relating to immigration, some of which became more serious after the attacks of 9/11.</a:t>
            </a:r>
          </a:p>
          <a:p>
            <a:r>
              <a:rPr lang="en-US" dirty="0" smtClean="0"/>
              <a:t>The Real ID Act of 2005 strengthened security requirements at U.S. borders and gave the director of Homeland Security additional powers.</a:t>
            </a:r>
          </a:p>
          <a:p>
            <a:r>
              <a:rPr lang="en-US" dirty="0" smtClean="0"/>
              <a:t>Several proposals were introduced in both houses of Congress to increase border patrols and protection, restrict illegal immigration, and strengthen anti-terrorism laws.</a:t>
            </a:r>
          </a:p>
          <a:p>
            <a:r>
              <a:rPr lang="en-US" dirty="0" smtClean="0"/>
              <a:t>It is estimated that illegal immigrants in the U.S. today number more than ten million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If current trends continue, it is projected that the population of the U.S. will grow increasingly diverse over the next half century.</a:t>
            </a:r>
          </a:p>
          <a:p>
            <a:r>
              <a:rPr lang="en-US" dirty="0" smtClean="0"/>
              <a:t>More of the newest immigrants to the U.S. come from Asian and Latin American countries, compared with earlier waves of immigration that came from Europe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Industrialization and Urbanization</a:t>
            </a:r>
            <a:endParaRPr lang="en-US" sz="3600"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Industrialization and </a:t>
            </a:r>
            <a:r>
              <a:rPr lang="en-US" b="1" dirty="0" smtClean="0"/>
              <a:t>urbanization</a:t>
            </a:r>
            <a:r>
              <a:rPr lang="en-US" dirty="0" smtClean="0"/>
              <a:t>, or growth of cities, went hand in hand.</a:t>
            </a:r>
          </a:p>
          <a:p>
            <a:pPr>
              <a:buNone/>
            </a:pPr>
            <a:endParaRPr lang="en-US" sz="900" dirty="0" smtClean="0"/>
          </a:p>
          <a:p>
            <a:r>
              <a:rPr lang="en-US" dirty="0" smtClean="0"/>
              <a:t>Cities offered large numbers of workers for new factories</a:t>
            </a:r>
          </a:p>
          <a:p>
            <a:pPr>
              <a:buNone/>
            </a:pPr>
            <a:endParaRPr lang="en-US" sz="900" dirty="0" smtClean="0"/>
          </a:p>
          <a:p>
            <a:r>
              <a:rPr lang="en-US" dirty="0" smtClean="0"/>
              <a:t>Cities provided transportation for raw materials and manufactured goods, as well as markets for the consumption of </a:t>
            </a:r>
            <a:r>
              <a:rPr lang="en-US" smtClean="0"/>
              <a:t>finished products</a:t>
            </a:r>
            <a:endParaRPr lang="en-US" dirty="0" smtClean="0"/>
          </a:p>
          <a:p>
            <a:pPr>
              <a:buNone/>
            </a:pPr>
            <a:endParaRPr lang="en-US" sz="900" dirty="0" smtClean="0"/>
          </a:p>
          <a:p>
            <a:r>
              <a:rPr lang="en-US" dirty="0" smtClean="0"/>
              <a:t>As more factories were built, more workers, both native-born and immigrant, moved to cities seeking jobs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from Rural to Urban Life</a:t>
            </a:r>
            <a:endParaRPr lang="en-US" dirty="0"/>
          </a:p>
        </p:txBody>
      </p:sp>
      <p:sp>
        <p:nvSpPr>
          <p:cNvPr id="8" name="Content Placeholder 7"/>
          <p:cNvSpPr>
            <a:spLocks noGrp="1"/>
          </p:cNvSpPr>
          <p:nvPr>
            <p:ph idx="1"/>
          </p:nvPr>
        </p:nvSpPr>
        <p:spPr/>
        <p:txBody>
          <a:bodyPr>
            <a:normAutofit/>
          </a:bodyPr>
          <a:lstStyle/>
          <a:p>
            <a:r>
              <a:rPr lang="en-US" dirty="0" smtClean="0"/>
              <a:t>In 1880, about a quarter of Americans lived in urban areas</a:t>
            </a:r>
          </a:p>
          <a:p>
            <a:r>
              <a:rPr lang="en-US" dirty="0" smtClean="0"/>
              <a:t>By 1900, that number had grown to roughly 40 percent</a:t>
            </a:r>
          </a:p>
          <a:p>
            <a:r>
              <a:rPr lang="en-US" dirty="0" smtClean="0"/>
              <a:t>By 1920, more than half of all Americans lived in cities.</a:t>
            </a:r>
          </a:p>
          <a:p>
            <a:r>
              <a:rPr lang="en-US" dirty="0" smtClean="0"/>
              <a:t>The shift from urban to rural had both positive and negative effects.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200" dirty="0" smtClean="0"/>
              <a:t>Preparing for the Regents Exam</a:t>
            </a:r>
            <a:endParaRPr lang="en-US" sz="3200" dirty="0"/>
          </a:p>
        </p:txBody>
      </p:sp>
      <p:pic>
        <p:nvPicPr>
          <p:cNvPr id="7" name="Content Placeholder 6" descr="q2402.GIF"/>
          <p:cNvPicPr>
            <a:picLocks noGrp="1" noChangeAspect="1"/>
          </p:cNvPicPr>
          <p:nvPr>
            <p:ph sz="half" idx="1"/>
          </p:nvPr>
        </p:nvPicPr>
        <p:blipFill>
          <a:blip r:embed="rId2" cstate="print"/>
          <a:stretch>
            <a:fillRect/>
          </a:stretch>
        </p:blipFill>
        <p:spPr>
          <a:xfrm>
            <a:off x="752475" y="1718469"/>
            <a:ext cx="3448050" cy="4381500"/>
          </a:xfrm>
        </p:spPr>
      </p:pic>
      <p:sp>
        <p:nvSpPr>
          <p:cNvPr id="10" name="Content Placeholder 9"/>
          <p:cNvSpPr>
            <a:spLocks noGrp="1"/>
          </p:cNvSpPr>
          <p:nvPr>
            <p:ph sz="half" idx="2"/>
          </p:nvPr>
        </p:nvSpPr>
        <p:spPr/>
        <p:txBody>
          <a:bodyPr>
            <a:normAutofit/>
          </a:bodyPr>
          <a:lstStyle/>
          <a:p>
            <a:pPr marL="514350" indent="-514350">
              <a:buNone/>
            </a:pPr>
            <a:r>
              <a:rPr lang="en-US" sz="2400" dirty="0" smtClean="0"/>
              <a:t>1.	According to the graph, which was the first year in which more Americans lived in urban areas than in rural areas?</a:t>
            </a:r>
          </a:p>
          <a:p>
            <a:pPr>
              <a:buNone/>
            </a:pPr>
            <a:r>
              <a:rPr lang="en-US" sz="2400" dirty="0" smtClean="0"/>
              <a:t>	1  1860</a:t>
            </a:r>
          </a:p>
          <a:p>
            <a:pPr>
              <a:buNone/>
            </a:pPr>
            <a:r>
              <a:rPr lang="en-US" sz="2400" dirty="0" smtClean="0"/>
              <a:t>	2  1890</a:t>
            </a:r>
          </a:p>
          <a:p>
            <a:pPr>
              <a:buNone/>
            </a:pPr>
            <a:r>
              <a:rPr lang="en-US" sz="2400" dirty="0" smtClean="0"/>
              <a:t>	3  1920</a:t>
            </a:r>
          </a:p>
          <a:p>
            <a:pPr>
              <a:buNone/>
            </a:pPr>
            <a:r>
              <a:rPr lang="en-US" sz="2400" dirty="0" smtClean="0"/>
              <a:t>	4  1930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200" dirty="0" smtClean="0"/>
              <a:t>Preparing for the Regents Exam</a:t>
            </a:r>
            <a:endParaRPr lang="en-US" sz="3200" dirty="0"/>
          </a:p>
        </p:txBody>
      </p:sp>
      <p:pic>
        <p:nvPicPr>
          <p:cNvPr id="7" name="Content Placeholder 6" descr="q2402.GIF"/>
          <p:cNvPicPr>
            <a:picLocks noGrp="1" noChangeAspect="1"/>
          </p:cNvPicPr>
          <p:nvPr>
            <p:ph sz="half" idx="1"/>
          </p:nvPr>
        </p:nvPicPr>
        <p:blipFill>
          <a:blip r:embed="rId2" cstate="print"/>
          <a:stretch>
            <a:fillRect/>
          </a:stretch>
        </p:blipFill>
        <p:spPr>
          <a:xfrm>
            <a:off x="752475" y="1718469"/>
            <a:ext cx="3448050" cy="4381500"/>
          </a:xfrm>
        </p:spPr>
      </p:pic>
      <p:sp>
        <p:nvSpPr>
          <p:cNvPr id="10" name="Content Placeholder 9"/>
          <p:cNvSpPr>
            <a:spLocks noGrp="1"/>
          </p:cNvSpPr>
          <p:nvPr>
            <p:ph sz="half" idx="2"/>
          </p:nvPr>
        </p:nvSpPr>
        <p:spPr/>
        <p:txBody>
          <a:bodyPr>
            <a:normAutofit/>
          </a:bodyPr>
          <a:lstStyle/>
          <a:p>
            <a:pPr marL="514350" indent="-514350">
              <a:buNone/>
            </a:pPr>
            <a:r>
              <a:rPr lang="en-US" sz="2400" dirty="0" smtClean="0"/>
              <a:t>2. 	What was a major cause of the trend shown in the chart?</a:t>
            </a:r>
          </a:p>
          <a:p>
            <a:pPr>
              <a:buNone/>
            </a:pPr>
            <a:r>
              <a:rPr lang="en-US" sz="2400" dirty="0" smtClean="0"/>
              <a:t>	1  availability of cheap 	farmland</a:t>
            </a:r>
          </a:p>
          <a:p>
            <a:pPr>
              <a:buNone/>
            </a:pPr>
            <a:r>
              <a:rPr lang="en-US" sz="2400" dirty="0" smtClean="0"/>
              <a:t>	2  increased 	industrialization</a:t>
            </a:r>
          </a:p>
          <a:p>
            <a:pPr>
              <a:buNone/>
            </a:pPr>
            <a:r>
              <a:rPr lang="en-US" sz="2400" dirty="0" smtClean="0"/>
              <a:t>	3  end of restrictions on 	immigration</a:t>
            </a:r>
          </a:p>
          <a:p>
            <a:pPr>
              <a:buNone/>
            </a:pPr>
            <a:r>
              <a:rPr lang="en-US" sz="2400" dirty="0" smtClean="0"/>
              <a:t>	4  completion of the 	interstate highway 	system</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304800"/>
            <a:ext cx="4704056" cy="762000"/>
          </a:xfrm>
        </p:spPr>
        <p:txBody>
          <a:bodyPr/>
          <a:lstStyle/>
          <a:p>
            <a:r>
              <a:rPr lang="en-US" dirty="0" smtClean="0"/>
              <a:t>Negative Effects of City Growth</a:t>
            </a:r>
            <a:endParaRPr lang="en-US" dirty="0"/>
          </a:p>
        </p:txBody>
      </p:sp>
      <p:sp>
        <p:nvSpPr>
          <p:cNvPr id="3" name="Text Placeholder 2"/>
          <p:cNvSpPr>
            <a:spLocks noGrp="1"/>
          </p:cNvSpPr>
          <p:nvPr>
            <p:ph type="body" idx="2"/>
          </p:nvPr>
        </p:nvSpPr>
        <p:spPr>
          <a:xfrm>
            <a:off x="457200" y="1107560"/>
            <a:ext cx="8437856" cy="1066800"/>
          </a:xfrm>
        </p:spPr>
        <p:txBody>
          <a:bodyPr>
            <a:normAutofit/>
          </a:bodyPr>
          <a:lstStyle/>
          <a:p>
            <a:pPr algn="l"/>
            <a:r>
              <a:rPr lang="en-US" sz="1600" dirty="0" smtClean="0"/>
              <a:t>Some of the negative effects of urbanization included crowded, unsanitary living conditions for workers, as well as corrupt </a:t>
            </a:r>
            <a:r>
              <a:rPr lang="en-US" sz="1600" b="1" dirty="0" smtClean="0"/>
              <a:t>municipal</a:t>
            </a:r>
            <a:r>
              <a:rPr lang="en-US" sz="1600" dirty="0" smtClean="0"/>
              <a:t>, or city, politics.</a:t>
            </a:r>
            <a:endParaRPr lang="en-US" sz="1600" dirty="0"/>
          </a:p>
        </p:txBody>
      </p:sp>
      <p:pic>
        <p:nvPicPr>
          <p:cNvPr id="5" name="Content Placeholder 4" descr="image007.jpg"/>
          <p:cNvPicPr>
            <a:picLocks noGrp="1" noChangeAspect="1"/>
          </p:cNvPicPr>
          <p:nvPr>
            <p:ph sz="half" idx="1"/>
          </p:nvPr>
        </p:nvPicPr>
        <p:blipFill>
          <a:blip r:embed="rId2" cstate="print"/>
          <a:stretch>
            <a:fillRect/>
          </a:stretch>
        </p:blipFill>
        <p:spPr>
          <a:xfrm>
            <a:off x="1600200" y="1808556"/>
            <a:ext cx="5791200" cy="467440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800" dirty="0" smtClean="0"/>
              <a:t>Negative Effects of City Growth</a:t>
            </a:r>
            <a:r>
              <a:rPr lang="en-US" dirty="0" smtClean="0"/>
              <a:t/>
            </a:r>
            <a:br>
              <a:rPr lang="en-US" dirty="0" smtClean="0"/>
            </a:br>
            <a:r>
              <a:rPr lang="en-US" sz="2700" dirty="0" smtClean="0"/>
              <a:t>Housing</a:t>
            </a:r>
            <a:endParaRPr lang="en-US" dirty="0"/>
          </a:p>
        </p:txBody>
      </p:sp>
      <p:sp>
        <p:nvSpPr>
          <p:cNvPr id="6" name="Content Placeholder 5"/>
          <p:cNvSpPr>
            <a:spLocks noGrp="1"/>
          </p:cNvSpPr>
          <p:nvPr>
            <p:ph sz="half" idx="1"/>
          </p:nvPr>
        </p:nvSpPr>
        <p:spPr/>
        <p:txBody>
          <a:bodyPr>
            <a:normAutofit fontScale="70000" lnSpcReduction="20000"/>
          </a:bodyPr>
          <a:lstStyle/>
          <a:p>
            <a:r>
              <a:rPr lang="en-US" dirty="0" smtClean="0"/>
              <a:t>Construction of decent housing often lagged behind the growth of city populations</a:t>
            </a:r>
          </a:p>
          <a:p>
            <a:pPr>
              <a:buNone/>
            </a:pPr>
            <a:endParaRPr lang="en-US" sz="1100" dirty="0" smtClean="0"/>
          </a:p>
          <a:p>
            <a:r>
              <a:rPr lang="en-US" dirty="0" smtClean="0"/>
              <a:t>Much city housing consisted of multifamily buildings called </a:t>
            </a:r>
            <a:r>
              <a:rPr lang="en-US" b="1" dirty="0" smtClean="0"/>
              <a:t>tenements</a:t>
            </a:r>
          </a:p>
          <a:p>
            <a:pPr>
              <a:buNone/>
            </a:pPr>
            <a:endParaRPr lang="en-US" sz="1100" dirty="0" smtClean="0"/>
          </a:p>
          <a:p>
            <a:r>
              <a:rPr lang="en-US" dirty="0" smtClean="0"/>
              <a:t>Immigrants and working-class families, who could afford to pay little for rent crowded into such buildings</a:t>
            </a:r>
          </a:p>
          <a:p>
            <a:pPr>
              <a:buNone/>
            </a:pPr>
            <a:endParaRPr lang="en-US" sz="1100" dirty="0" smtClean="0"/>
          </a:p>
          <a:p>
            <a:r>
              <a:rPr lang="en-US" dirty="0" smtClean="0"/>
              <a:t>These poorly maintained tenements deteriorated and whole neighborhoods became slums</a:t>
            </a:r>
          </a:p>
          <a:p>
            <a:pPr>
              <a:buNone/>
            </a:pPr>
            <a:endParaRPr lang="en-US" sz="1300" dirty="0" smtClean="0"/>
          </a:p>
          <a:p>
            <a:r>
              <a:rPr lang="en-US" dirty="0" smtClean="0"/>
              <a:t>Crime flourished in such poor, congested neighborhoods</a:t>
            </a:r>
            <a:endParaRPr lang="en-US" dirty="0"/>
          </a:p>
        </p:txBody>
      </p:sp>
      <p:pic>
        <p:nvPicPr>
          <p:cNvPr id="8" name="Content Placeholder 7" descr="tenement.jpg"/>
          <p:cNvPicPr>
            <a:picLocks noGrp="1" noChangeAspect="1"/>
          </p:cNvPicPr>
          <p:nvPr>
            <p:ph sz="half" idx="2"/>
          </p:nvPr>
        </p:nvPicPr>
        <p:blipFill>
          <a:blip r:embed="rId2" cstate="print"/>
          <a:stretch>
            <a:fillRect/>
          </a:stretch>
        </p:blipFill>
        <p:spPr>
          <a:xfrm>
            <a:off x="5181600" y="1782191"/>
            <a:ext cx="2755900" cy="4161409"/>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1782</TotalTime>
  <Words>2334</Words>
  <Application>Microsoft Office PowerPoint</Application>
  <PresentationFormat>On-screen Show (4:3)</PresentationFormat>
  <Paragraphs>216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Rockwell</vt:lpstr>
      <vt:lpstr>Wingdings 2</vt:lpstr>
      <vt:lpstr>Foundry</vt:lpstr>
      <vt:lpstr>American Society Adjusts to Industrialization</vt:lpstr>
      <vt:lpstr>Objective</vt:lpstr>
      <vt:lpstr>The Big Idea</vt:lpstr>
      <vt:lpstr>Industrialization and Urbanization</vt:lpstr>
      <vt:lpstr>Shift from Rural to Urban Life</vt:lpstr>
      <vt:lpstr>Preparing for the Regents Exam</vt:lpstr>
      <vt:lpstr>Preparing for the Regents Exam</vt:lpstr>
      <vt:lpstr>Negative Effects of City Growth</vt:lpstr>
      <vt:lpstr>Negative Effects of City Growth Housing</vt:lpstr>
      <vt:lpstr>Negative Effects of City Growth Health</vt:lpstr>
      <vt:lpstr>The Tweed Ring </vt:lpstr>
      <vt:lpstr>Negative Effects of City Growth Politics</vt:lpstr>
      <vt:lpstr>Positive Effects of City Growth</vt:lpstr>
      <vt:lpstr>Brooklyn Bridge</vt:lpstr>
      <vt:lpstr>Positive Effects of City Growth New Technologies</vt:lpstr>
      <vt:lpstr>Positive Effects of City Growth Cultural Advances</vt:lpstr>
      <vt:lpstr>Positive Effects of City Growth Community Improvement</vt:lpstr>
      <vt:lpstr>Urban Mixture The people of these growing cities generally could be divided in to three broad groups </vt:lpstr>
      <vt:lpstr>Immigration </vt:lpstr>
      <vt:lpstr>Immigration</vt:lpstr>
      <vt:lpstr>    Colonial Immigration This period lasted fro the arrival of the first people from England through the Declaration of Independence </vt:lpstr>
      <vt:lpstr>    Old Immigration Covered the years from the establishment of the US until around 1850.  Most immigrants came from northern and western Europe, especially Ireland, Germany and Scandinavia</vt:lpstr>
      <vt:lpstr>    New Immigration Covered the time from roughly 1870 to 1924.  This period was marked by a shift in sources of immigration to southern and eastern Europe, especially the nations of Italy, Poland and Russia as well as the arrival of Japanese and Chinese.</vt:lpstr>
      <vt:lpstr>Reaction Against Immigration</vt:lpstr>
      <vt:lpstr>Reaction Against Immigration</vt:lpstr>
      <vt:lpstr>Reaction Against Immigration</vt:lpstr>
      <vt:lpstr>Immigrants and American Society Over the years, sociologists and others who studies immigration developed  different theories on how immigrants were absorbed into the larger society </vt:lpstr>
      <vt:lpstr>Immigration Continued</vt:lpstr>
      <vt:lpstr>Immigration Continued</vt:lpstr>
      <vt:lpstr>Immigration Continued</vt:lpstr>
      <vt:lpstr>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Society Adjusts to Industrialization</dc:title>
  <dc:creator>Leo De Santis</dc:creator>
  <cp:lastModifiedBy>Joseph Moniaci</cp:lastModifiedBy>
  <cp:revision>56</cp:revision>
  <dcterms:created xsi:type="dcterms:W3CDTF">2011-03-23T14:00:43Z</dcterms:created>
  <dcterms:modified xsi:type="dcterms:W3CDTF">2017-03-24T11:47:29Z</dcterms:modified>
</cp:coreProperties>
</file>