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7"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00" r:id="rId36"/>
    <p:sldId id="298" r:id="rId37"/>
    <p:sldId id="288" r:id="rId38"/>
    <p:sldId id="289" r:id="rId39"/>
    <p:sldId id="290" r:id="rId40"/>
    <p:sldId id="291" r:id="rId41"/>
    <p:sldId id="292" r:id="rId42"/>
    <p:sldId id="293" r:id="rId43"/>
    <p:sldId id="294" r:id="rId44"/>
    <p:sldId id="295" r:id="rId45"/>
    <p:sldId id="301" r:id="rId46"/>
    <p:sldId id="302" r:id="rId47"/>
    <p:sldId id="296" r:id="rId48"/>
    <p:sldId id="303" r:id="rId49"/>
    <p:sldId id="304" r:id="rId50"/>
    <p:sldId id="305" r:id="rId51"/>
    <p:sldId id="306" r:id="rId52"/>
    <p:sldId id="307" r:id="rId53"/>
    <p:sldId id="309" r:id="rId54"/>
    <p:sldId id="310" r:id="rId55"/>
    <p:sldId id="311" r:id="rId56"/>
    <p:sldId id="312"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24299-A979-4F0D-84F0-7857A7B3A60A}"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95CC39BB-F364-49D8-8062-162B4FAD0D00}">
      <dgm:prSet phldrT="[Text]"/>
      <dgm:spPr/>
      <dgm:t>
        <a:bodyPr/>
        <a:lstStyle/>
        <a:p>
          <a:r>
            <a:rPr lang="en-US" dirty="0" smtClean="0"/>
            <a:t>US after the war</a:t>
          </a:r>
          <a:endParaRPr lang="en-US" dirty="0"/>
        </a:p>
      </dgm:t>
    </dgm:pt>
    <dgm:pt modelId="{7AE73BB9-71AB-4C96-8EA8-B7876DA69B92}" type="parTrans" cxnId="{DD920544-554F-4B6E-B4D1-2DD80787F7A8}">
      <dgm:prSet/>
      <dgm:spPr/>
      <dgm:t>
        <a:bodyPr/>
        <a:lstStyle/>
        <a:p>
          <a:endParaRPr lang="en-US"/>
        </a:p>
      </dgm:t>
    </dgm:pt>
    <dgm:pt modelId="{1A298BC7-5D75-4CB7-911C-7C14DC1373E7}" type="sibTrans" cxnId="{DD920544-554F-4B6E-B4D1-2DD80787F7A8}">
      <dgm:prSet/>
      <dgm:spPr/>
      <dgm:t>
        <a:bodyPr/>
        <a:lstStyle/>
        <a:p>
          <a:endParaRPr lang="en-US"/>
        </a:p>
      </dgm:t>
    </dgm:pt>
    <dgm:pt modelId="{E1C24689-7CB5-418C-8797-1B303F41F88C}">
      <dgm:prSet phldrT="[Text]"/>
      <dgm:spPr/>
      <dgm:t>
        <a:bodyPr/>
        <a:lstStyle/>
        <a:p>
          <a:r>
            <a:rPr lang="en-US" dirty="0" smtClean="0"/>
            <a:t>American economy slows as wartime production ends</a:t>
          </a:r>
          <a:endParaRPr lang="en-US" dirty="0"/>
        </a:p>
      </dgm:t>
    </dgm:pt>
    <dgm:pt modelId="{0BD5166A-950A-4A2E-B43F-B0C0C272810E}" type="parTrans" cxnId="{510CF5A9-0B03-4D93-9433-0D0D0D32D7EE}">
      <dgm:prSet/>
      <dgm:spPr/>
      <dgm:t>
        <a:bodyPr/>
        <a:lstStyle/>
        <a:p>
          <a:endParaRPr lang="en-US"/>
        </a:p>
      </dgm:t>
    </dgm:pt>
    <dgm:pt modelId="{78B58789-DC47-4CA9-B2C0-B56952BF91B3}" type="sibTrans" cxnId="{510CF5A9-0B03-4D93-9433-0D0D0D32D7EE}">
      <dgm:prSet/>
      <dgm:spPr/>
      <dgm:t>
        <a:bodyPr/>
        <a:lstStyle/>
        <a:p>
          <a:endParaRPr lang="en-US"/>
        </a:p>
      </dgm:t>
    </dgm:pt>
    <dgm:pt modelId="{D6FE602A-1B7E-49BF-943D-973823BAE85C}">
      <dgm:prSet phldrT="[Text]"/>
      <dgm:spPr/>
      <dgm:t>
        <a:bodyPr/>
        <a:lstStyle/>
        <a:p>
          <a:r>
            <a:rPr lang="en-US" dirty="0" smtClean="0"/>
            <a:t>Returning troops face difficult adjustment to civilian society</a:t>
          </a:r>
          <a:endParaRPr lang="en-US" dirty="0"/>
        </a:p>
      </dgm:t>
    </dgm:pt>
    <dgm:pt modelId="{9AD17E54-10FE-4D57-9DB3-BEC0A5518C61}" type="parTrans" cxnId="{128327AC-0BBD-4F63-9051-3EF775474E13}">
      <dgm:prSet/>
      <dgm:spPr/>
      <dgm:t>
        <a:bodyPr/>
        <a:lstStyle/>
        <a:p>
          <a:endParaRPr lang="en-US"/>
        </a:p>
      </dgm:t>
    </dgm:pt>
    <dgm:pt modelId="{192F01A8-C85D-4737-B1C0-B4A858836EEF}" type="sibTrans" cxnId="{128327AC-0BBD-4F63-9051-3EF775474E13}">
      <dgm:prSet/>
      <dgm:spPr/>
      <dgm:t>
        <a:bodyPr/>
        <a:lstStyle/>
        <a:p>
          <a:endParaRPr lang="en-US"/>
        </a:p>
      </dgm:t>
    </dgm:pt>
    <dgm:pt modelId="{EBE945D6-F804-4D37-82EC-9F674C45A611}">
      <dgm:prSet phldrT="[Text]"/>
      <dgm:spPr/>
      <dgm:t>
        <a:bodyPr/>
        <a:lstStyle/>
        <a:p>
          <a:r>
            <a:rPr lang="en-US" dirty="0" smtClean="0"/>
            <a:t>Many women and minority workers face loss of jobs as men return to workforce</a:t>
          </a:r>
          <a:endParaRPr lang="en-US" dirty="0"/>
        </a:p>
      </dgm:t>
    </dgm:pt>
    <dgm:pt modelId="{AE1240E0-2B76-4ECD-BEA6-8A87D0696453}" type="parTrans" cxnId="{FD66BAAE-6702-4A9C-8FC6-2C56E666ADD9}">
      <dgm:prSet/>
      <dgm:spPr/>
      <dgm:t>
        <a:bodyPr/>
        <a:lstStyle/>
        <a:p>
          <a:endParaRPr lang="en-US"/>
        </a:p>
      </dgm:t>
    </dgm:pt>
    <dgm:pt modelId="{876A320A-8CE8-483B-AC85-B4B0C3495152}" type="sibTrans" cxnId="{FD66BAAE-6702-4A9C-8FC6-2C56E666ADD9}">
      <dgm:prSet/>
      <dgm:spPr/>
      <dgm:t>
        <a:bodyPr/>
        <a:lstStyle/>
        <a:p>
          <a:endParaRPr lang="en-US"/>
        </a:p>
      </dgm:t>
    </dgm:pt>
    <dgm:pt modelId="{E2E16E7F-02F7-4752-8016-2BCDE33C87F9}" type="pres">
      <dgm:prSet presAssocID="{5D824299-A979-4F0D-84F0-7857A7B3A60A}" presName="cycle" presStyleCnt="0">
        <dgm:presLayoutVars>
          <dgm:chMax val="1"/>
          <dgm:dir/>
          <dgm:animLvl val="ctr"/>
          <dgm:resizeHandles val="exact"/>
        </dgm:presLayoutVars>
      </dgm:prSet>
      <dgm:spPr/>
      <dgm:t>
        <a:bodyPr/>
        <a:lstStyle/>
        <a:p>
          <a:endParaRPr lang="en-US"/>
        </a:p>
      </dgm:t>
    </dgm:pt>
    <dgm:pt modelId="{1371433B-A461-47D4-B5FE-B79F0783B311}" type="pres">
      <dgm:prSet presAssocID="{95CC39BB-F364-49D8-8062-162B4FAD0D00}" presName="centerShape" presStyleLbl="node0" presStyleIdx="0" presStyleCnt="1"/>
      <dgm:spPr/>
      <dgm:t>
        <a:bodyPr/>
        <a:lstStyle/>
        <a:p>
          <a:endParaRPr lang="en-US"/>
        </a:p>
      </dgm:t>
    </dgm:pt>
    <dgm:pt modelId="{054A3749-BB82-45D4-A4DB-2FD4DE847A62}" type="pres">
      <dgm:prSet presAssocID="{0BD5166A-950A-4A2E-B43F-B0C0C272810E}" presName="parTrans" presStyleLbl="bgSibTrans2D1" presStyleIdx="0" presStyleCnt="3"/>
      <dgm:spPr/>
      <dgm:t>
        <a:bodyPr/>
        <a:lstStyle/>
        <a:p>
          <a:endParaRPr lang="en-US"/>
        </a:p>
      </dgm:t>
    </dgm:pt>
    <dgm:pt modelId="{5BB585AB-7A50-4751-9A23-D60EEAF7A62E}" type="pres">
      <dgm:prSet presAssocID="{E1C24689-7CB5-418C-8797-1B303F41F88C}" presName="node" presStyleLbl="node1" presStyleIdx="0" presStyleCnt="3">
        <dgm:presLayoutVars>
          <dgm:bulletEnabled val="1"/>
        </dgm:presLayoutVars>
      </dgm:prSet>
      <dgm:spPr/>
      <dgm:t>
        <a:bodyPr/>
        <a:lstStyle/>
        <a:p>
          <a:endParaRPr lang="en-US"/>
        </a:p>
      </dgm:t>
    </dgm:pt>
    <dgm:pt modelId="{E607BD86-FF63-437A-9102-D8323F7EDE3A}" type="pres">
      <dgm:prSet presAssocID="{9AD17E54-10FE-4D57-9DB3-BEC0A5518C61}" presName="parTrans" presStyleLbl="bgSibTrans2D1" presStyleIdx="1" presStyleCnt="3"/>
      <dgm:spPr/>
      <dgm:t>
        <a:bodyPr/>
        <a:lstStyle/>
        <a:p>
          <a:endParaRPr lang="en-US"/>
        </a:p>
      </dgm:t>
    </dgm:pt>
    <dgm:pt modelId="{DA25F50A-3582-4177-9B73-8D00B15C0921}" type="pres">
      <dgm:prSet presAssocID="{D6FE602A-1B7E-49BF-943D-973823BAE85C}" presName="node" presStyleLbl="node1" presStyleIdx="1" presStyleCnt="3">
        <dgm:presLayoutVars>
          <dgm:bulletEnabled val="1"/>
        </dgm:presLayoutVars>
      </dgm:prSet>
      <dgm:spPr/>
      <dgm:t>
        <a:bodyPr/>
        <a:lstStyle/>
        <a:p>
          <a:endParaRPr lang="en-US"/>
        </a:p>
      </dgm:t>
    </dgm:pt>
    <dgm:pt modelId="{6DA745DC-CF8F-40BE-B163-20C965E5B25E}" type="pres">
      <dgm:prSet presAssocID="{AE1240E0-2B76-4ECD-BEA6-8A87D0696453}" presName="parTrans" presStyleLbl="bgSibTrans2D1" presStyleIdx="2" presStyleCnt="3"/>
      <dgm:spPr/>
      <dgm:t>
        <a:bodyPr/>
        <a:lstStyle/>
        <a:p>
          <a:endParaRPr lang="en-US"/>
        </a:p>
      </dgm:t>
    </dgm:pt>
    <dgm:pt modelId="{0196B828-3AB7-4DE4-918F-D0CA1B336AFB}" type="pres">
      <dgm:prSet presAssocID="{EBE945D6-F804-4D37-82EC-9F674C45A611}" presName="node" presStyleLbl="node1" presStyleIdx="2" presStyleCnt="3">
        <dgm:presLayoutVars>
          <dgm:bulletEnabled val="1"/>
        </dgm:presLayoutVars>
      </dgm:prSet>
      <dgm:spPr/>
      <dgm:t>
        <a:bodyPr/>
        <a:lstStyle/>
        <a:p>
          <a:endParaRPr lang="en-US"/>
        </a:p>
      </dgm:t>
    </dgm:pt>
  </dgm:ptLst>
  <dgm:cxnLst>
    <dgm:cxn modelId="{128327AC-0BBD-4F63-9051-3EF775474E13}" srcId="{95CC39BB-F364-49D8-8062-162B4FAD0D00}" destId="{D6FE602A-1B7E-49BF-943D-973823BAE85C}" srcOrd="1" destOrd="0" parTransId="{9AD17E54-10FE-4D57-9DB3-BEC0A5518C61}" sibTransId="{192F01A8-C85D-4737-B1C0-B4A858836EEF}"/>
    <dgm:cxn modelId="{28A8D553-7C68-48CA-AF40-2FD360F58726}" type="presOf" srcId="{9AD17E54-10FE-4D57-9DB3-BEC0A5518C61}" destId="{E607BD86-FF63-437A-9102-D8323F7EDE3A}" srcOrd="0" destOrd="0" presId="urn:microsoft.com/office/officeart/2005/8/layout/radial4"/>
    <dgm:cxn modelId="{A8F0A95A-46AF-4995-A3C6-5F4FCAC16AD8}" type="presOf" srcId="{E1C24689-7CB5-418C-8797-1B303F41F88C}" destId="{5BB585AB-7A50-4751-9A23-D60EEAF7A62E}" srcOrd="0" destOrd="0" presId="urn:microsoft.com/office/officeart/2005/8/layout/radial4"/>
    <dgm:cxn modelId="{A12F7A1D-7109-4573-AD24-2F9D19D45BD5}" type="presOf" srcId="{EBE945D6-F804-4D37-82EC-9F674C45A611}" destId="{0196B828-3AB7-4DE4-918F-D0CA1B336AFB}" srcOrd="0" destOrd="0" presId="urn:microsoft.com/office/officeart/2005/8/layout/radial4"/>
    <dgm:cxn modelId="{6F2F0E3C-2B6C-4355-AB06-3D6E5E2F253E}" type="presOf" srcId="{95CC39BB-F364-49D8-8062-162B4FAD0D00}" destId="{1371433B-A461-47D4-B5FE-B79F0783B311}" srcOrd="0" destOrd="0" presId="urn:microsoft.com/office/officeart/2005/8/layout/radial4"/>
    <dgm:cxn modelId="{510CF5A9-0B03-4D93-9433-0D0D0D32D7EE}" srcId="{95CC39BB-F364-49D8-8062-162B4FAD0D00}" destId="{E1C24689-7CB5-418C-8797-1B303F41F88C}" srcOrd="0" destOrd="0" parTransId="{0BD5166A-950A-4A2E-B43F-B0C0C272810E}" sibTransId="{78B58789-DC47-4CA9-B2C0-B56952BF91B3}"/>
    <dgm:cxn modelId="{955E30FA-0B63-415E-B2DF-CE833355B8A1}" type="presOf" srcId="{5D824299-A979-4F0D-84F0-7857A7B3A60A}" destId="{E2E16E7F-02F7-4752-8016-2BCDE33C87F9}" srcOrd="0" destOrd="0" presId="urn:microsoft.com/office/officeart/2005/8/layout/radial4"/>
    <dgm:cxn modelId="{CE136A30-BA3B-4072-AC35-B225AEAEC809}" type="presOf" srcId="{D6FE602A-1B7E-49BF-943D-973823BAE85C}" destId="{DA25F50A-3582-4177-9B73-8D00B15C0921}" srcOrd="0" destOrd="0" presId="urn:microsoft.com/office/officeart/2005/8/layout/radial4"/>
    <dgm:cxn modelId="{FF657434-C66A-4E89-89FA-09E9EB28847E}" type="presOf" srcId="{0BD5166A-950A-4A2E-B43F-B0C0C272810E}" destId="{054A3749-BB82-45D4-A4DB-2FD4DE847A62}" srcOrd="0" destOrd="0" presId="urn:microsoft.com/office/officeart/2005/8/layout/radial4"/>
    <dgm:cxn modelId="{FD66BAAE-6702-4A9C-8FC6-2C56E666ADD9}" srcId="{95CC39BB-F364-49D8-8062-162B4FAD0D00}" destId="{EBE945D6-F804-4D37-82EC-9F674C45A611}" srcOrd="2" destOrd="0" parTransId="{AE1240E0-2B76-4ECD-BEA6-8A87D0696453}" sibTransId="{876A320A-8CE8-483B-AC85-B4B0C3495152}"/>
    <dgm:cxn modelId="{DD920544-554F-4B6E-B4D1-2DD80787F7A8}" srcId="{5D824299-A979-4F0D-84F0-7857A7B3A60A}" destId="{95CC39BB-F364-49D8-8062-162B4FAD0D00}" srcOrd="0" destOrd="0" parTransId="{7AE73BB9-71AB-4C96-8EA8-B7876DA69B92}" sibTransId="{1A298BC7-5D75-4CB7-911C-7C14DC1373E7}"/>
    <dgm:cxn modelId="{EECA41C0-451B-45B6-8F23-DD1E44D8DADA}" type="presOf" srcId="{AE1240E0-2B76-4ECD-BEA6-8A87D0696453}" destId="{6DA745DC-CF8F-40BE-B163-20C965E5B25E}" srcOrd="0" destOrd="0" presId="urn:microsoft.com/office/officeart/2005/8/layout/radial4"/>
    <dgm:cxn modelId="{44691747-52A4-41DD-9CD0-A32FA1BBAAFD}" type="presParOf" srcId="{E2E16E7F-02F7-4752-8016-2BCDE33C87F9}" destId="{1371433B-A461-47D4-B5FE-B79F0783B311}" srcOrd="0" destOrd="0" presId="urn:microsoft.com/office/officeart/2005/8/layout/radial4"/>
    <dgm:cxn modelId="{DFF2FCFC-AAF5-41CA-A95C-1E8A290C4C94}" type="presParOf" srcId="{E2E16E7F-02F7-4752-8016-2BCDE33C87F9}" destId="{054A3749-BB82-45D4-A4DB-2FD4DE847A62}" srcOrd="1" destOrd="0" presId="urn:microsoft.com/office/officeart/2005/8/layout/radial4"/>
    <dgm:cxn modelId="{8F37BEA7-5187-449E-B7AA-1ACDDC3DF95B}" type="presParOf" srcId="{E2E16E7F-02F7-4752-8016-2BCDE33C87F9}" destId="{5BB585AB-7A50-4751-9A23-D60EEAF7A62E}" srcOrd="2" destOrd="0" presId="urn:microsoft.com/office/officeart/2005/8/layout/radial4"/>
    <dgm:cxn modelId="{5B8B2108-99F8-419F-B03B-87FBDCCA54A4}" type="presParOf" srcId="{E2E16E7F-02F7-4752-8016-2BCDE33C87F9}" destId="{E607BD86-FF63-437A-9102-D8323F7EDE3A}" srcOrd="3" destOrd="0" presId="urn:microsoft.com/office/officeart/2005/8/layout/radial4"/>
    <dgm:cxn modelId="{99D5DD74-1D06-4AF6-B840-A556C935CFF1}" type="presParOf" srcId="{E2E16E7F-02F7-4752-8016-2BCDE33C87F9}" destId="{DA25F50A-3582-4177-9B73-8D00B15C0921}" srcOrd="4" destOrd="0" presId="urn:microsoft.com/office/officeart/2005/8/layout/radial4"/>
    <dgm:cxn modelId="{83453BCA-7046-415A-AE4E-AEE88992D65F}" type="presParOf" srcId="{E2E16E7F-02F7-4752-8016-2BCDE33C87F9}" destId="{6DA745DC-CF8F-40BE-B163-20C965E5B25E}" srcOrd="5" destOrd="0" presId="urn:microsoft.com/office/officeart/2005/8/layout/radial4"/>
    <dgm:cxn modelId="{8F3F8394-9EA3-4187-84B2-A1E2116EE5C1}" type="presParOf" srcId="{E2E16E7F-02F7-4752-8016-2BCDE33C87F9}" destId="{0196B828-3AB7-4DE4-918F-D0CA1B336AF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24299-A979-4F0D-84F0-7857A7B3A60A}"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95CC39BB-F364-49D8-8062-162B4FAD0D00}">
      <dgm:prSet phldrT="[Text]"/>
      <dgm:spPr/>
      <dgm:t>
        <a:bodyPr/>
        <a:lstStyle/>
        <a:p>
          <a:r>
            <a:rPr lang="en-US" dirty="0" smtClean="0"/>
            <a:t>US after the war</a:t>
          </a:r>
          <a:endParaRPr lang="en-US" dirty="0"/>
        </a:p>
      </dgm:t>
    </dgm:pt>
    <dgm:pt modelId="{7AE73BB9-71AB-4C96-8EA8-B7876DA69B92}" type="parTrans" cxnId="{DD920544-554F-4B6E-B4D1-2DD80787F7A8}">
      <dgm:prSet/>
      <dgm:spPr/>
      <dgm:t>
        <a:bodyPr/>
        <a:lstStyle/>
        <a:p>
          <a:endParaRPr lang="en-US"/>
        </a:p>
      </dgm:t>
    </dgm:pt>
    <dgm:pt modelId="{1A298BC7-5D75-4CB7-911C-7C14DC1373E7}" type="sibTrans" cxnId="{DD920544-554F-4B6E-B4D1-2DD80787F7A8}">
      <dgm:prSet/>
      <dgm:spPr/>
      <dgm:t>
        <a:bodyPr/>
        <a:lstStyle/>
        <a:p>
          <a:endParaRPr lang="en-US"/>
        </a:p>
      </dgm:t>
    </dgm:pt>
    <dgm:pt modelId="{E1C24689-7CB5-418C-8797-1B303F41F88C}">
      <dgm:prSet phldrT="[Text]"/>
      <dgm:spPr/>
      <dgm:t>
        <a:bodyPr/>
        <a:lstStyle/>
        <a:p>
          <a:r>
            <a:rPr lang="en-US" dirty="0" smtClean="0"/>
            <a:t>Despite contributing to war effort, returning African American troops continue to face discrimination and segregation </a:t>
          </a:r>
          <a:endParaRPr lang="en-US" dirty="0"/>
        </a:p>
      </dgm:t>
    </dgm:pt>
    <dgm:pt modelId="{0BD5166A-950A-4A2E-B43F-B0C0C272810E}" type="parTrans" cxnId="{510CF5A9-0B03-4D93-9433-0D0D0D32D7EE}">
      <dgm:prSet/>
      <dgm:spPr/>
      <dgm:t>
        <a:bodyPr/>
        <a:lstStyle/>
        <a:p>
          <a:endParaRPr lang="en-US"/>
        </a:p>
      </dgm:t>
    </dgm:pt>
    <dgm:pt modelId="{78B58789-DC47-4CA9-B2C0-B56952BF91B3}" type="sibTrans" cxnId="{510CF5A9-0B03-4D93-9433-0D0D0D32D7EE}">
      <dgm:prSet/>
      <dgm:spPr/>
      <dgm:t>
        <a:bodyPr/>
        <a:lstStyle/>
        <a:p>
          <a:endParaRPr lang="en-US"/>
        </a:p>
      </dgm:t>
    </dgm:pt>
    <dgm:pt modelId="{EBE945D6-F804-4D37-82EC-9F674C45A611}">
      <dgm:prSet phldrT="[Text]"/>
      <dgm:spPr/>
      <dgm:t>
        <a:bodyPr/>
        <a:lstStyle/>
        <a:p>
          <a:r>
            <a:rPr lang="en-US" dirty="0" smtClean="0"/>
            <a:t>Death and destruction of war leads to feelings of gloom among many Americans</a:t>
          </a:r>
          <a:endParaRPr lang="en-US" dirty="0"/>
        </a:p>
      </dgm:t>
    </dgm:pt>
    <dgm:pt modelId="{876A320A-8CE8-483B-AC85-B4B0C3495152}" type="sibTrans" cxnId="{FD66BAAE-6702-4A9C-8FC6-2C56E666ADD9}">
      <dgm:prSet/>
      <dgm:spPr/>
      <dgm:t>
        <a:bodyPr/>
        <a:lstStyle/>
        <a:p>
          <a:endParaRPr lang="en-US"/>
        </a:p>
      </dgm:t>
    </dgm:pt>
    <dgm:pt modelId="{AE1240E0-2B76-4ECD-BEA6-8A87D0696453}" type="parTrans" cxnId="{FD66BAAE-6702-4A9C-8FC6-2C56E666ADD9}">
      <dgm:prSet/>
      <dgm:spPr/>
      <dgm:t>
        <a:bodyPr/>
        <a:lstStyle/>
        <a:p>
          <a:endParaRPr lang="en-US"/>
        </a:p>
      </dgm:t>
    </dgm:pt>
    <dgm:pt modelId="{E2E16E7F-02F7-4752-8016-2BCDE33C87F9}" type="pres">
      <dgm:prSet presAssocID="{5D824299-A979-4F0D-84F0-7857A7B3A60A}" presName="cycle" presStyleCnt="0">
        <dgm:presLayoutVars>
          <dgm:chMax val="1"/>
          <dgm:dir/>
          <dgm:animLvl val="ctr"/>
          <dgm:resizeHandles val="exact"/>
        </dgm:presLayoutVars>
      </dgm:prSet>
      <dgm:spPr/>
      <dgm:t>
        <a:bodyPr/>
        <a:lstStyle/>
        <a:p>
          <a:endParaRPr lang="en-US"/>
        </a:p>
      </dgm:t>
    </dgm:pt>
    <dgm:pt modelId="{1371433B-A461-47D4-B5FE-B79F0783B311}" type="pres">
      <dgm:prSet presAssocID="{95CC39BB-F364-49D8-8062-162B4FAD0D00}" presName="centerShape" presStyleLbl="node0" presStyleIdx="0" presStyleCnt="1"/>
      <dgm:spPr/>
      <dgm:t>
        <a:bodyPr/>
        <a:lstStyle/>
        <a:p>
          <a:endParaRPr lang="en-US"/>
        </a:p>
      </dgm:t>
    </dgm:pt>
    <dgm:pt modelId="{054A3749-BB82-45D4-A4DB-2FD4DE847A62}" type="pres">
      <dgm:prSet presAssocID="{0BD5166A-950A-4A2E-B43F-B0C0C272810E}" presName="parTrans" presStyleLbl="bgSibTrans2D1" presStyleIdx="0" presStyleCnt="2"/>
      <dgm:spPr/>
      <dgm:t>
        <a:bodyPr/>
        <a:lstStyle/>
        <a:p>
          <a:endParaRPr lang="en-US"/>
        </a:p>
      </dgm:t>
    </dgm:pt>
    <dgm:pt modelId="{5BB585AB-7A50-4751-9A23-D60EEAF7A62E}" type="pres">
      <dgm:prSet presAssocID="{E1C24689-7CB5-418C-8797-1B303F41F88C}" presName="node" presStyleLbl="node1" presStyleIdx="0" presStyleCnt="2">
        <dgm:presLayoutVars>
          <dgm:bulletEnabled val="1"/>
        </dgm:presLayoutVars>
      </dgm:prSet>
      <dgm:spPr/>
      <dgm:t>
        <a:bodyPr/>
        <a:lstStyle/>
        <a:p>
          <a:endParaRPr lang="en-US"/>
        </a:p>
      </dgm:t>
    </dgm:pt>
    <dgm:pt modelId="{6DA745DC-CF8F-40BE-B163-20C965E5B25E}" type="pres">
      <dgm:prSet presAssocID="{AE1240E0-2B76-4ECD-BEA6-8A87D0696453}" presName="parTrans" presStyleLbl="bgSibTrans2D1" presStyleIdx="1" presStyleCnt="2"/>
      <dgm:spPr/>
      <dgm:t>
        <a:bodyPr/>
        <a:lstStyle/>
        <a:p>
          <a:endParaRPr lang="en-US"/>
        </a:p>
      </dgm:t>
    </dgm:pt>
    <dgm:pt modelId="{0196B828-3AB7-4DE4-918F-D0CA1B336AFB}" type="pres">
      <dgm:prSet presAssocID="{EBE945D6-F804-4D37-82EC-9F674C45A611}" presName="node" presStyleLbl="node1" presStyleIdx="1" presStyleCnt="2">
        <dgm:presLayoutVars>
          <dgm:bulletEnabled val="1"/>
        </dgm:presLayoutVars>
      </dgm:prSet>
      <dgm:spPr/>
      <dgm:t>
        <a:bodyPr/>
        <a:lstStyle/>
        <a:p>
          <a:endParaRPr lang="en-US"/>
        </a:p>
      </dgm:t>
    </dgm:pt>
  </dgm:ptLst>
  <dgm:cxnLst>
    <dgm:cxn modelId="{ABEA289A-B83B-4B42-9B30-0233A71E1A9C}" type="presOf" srcId="{EBE945D6-F804-4D37-82EC-9F674C45A611}" destId="{0196B828-3AB7-4DE4-918F-D0CA1B336AFB}" srcOrd="0" destOrd="0" presId="urn:microsoft.com/office/officeart/2005/8/layout/radial4"/>
    <dgm:cxn modelId="{4A6C86EC-60A5-42C1-9CA5-A85EFC14226F}" type="presOf" srcId="{E1C24689-7CB5-418C-8797-1B303F41F88C}" destId="{5BB585AB-7A50-4751-9A23-D60EEAF7A62E}" srcOrd="0" destOrd="0" presId="urn:microsoft.com/office/officeart/2005/8/layout/radial4"/>
    <dgm:cxn modelId="{4AB4BC9E-45CA-4FEF-ABEC-A8BE897819AD}" type="presOf" srcId="{95CC39BB-F364-49D8-8062-162B4FAD0D00}" destId="{1371433B-A461-47D4-B5FE-B79F0783B311}" srcOrd="0" destOrd="0" presId="urn:microsoft.com/office/officeart/2005/8/layout/radial4"/>
    <dgm:cxn modelId="{FD66BAAE-6702-4A9C-8FC6-2C56E666ADD9}" srcId="{95CC39BB-F364-49D8-8062-162B4FAD0D00}" destId="{EBE945D6-F804-4D37-82EC-9F674C45A611}" srcOrd="1" destOrd="0" parTransId="{AE1240E0-2B76-4ECD-BEA6-8A87D0696453}" sibTransId="{876A320A-8CE8-483B-AC85-B4B0C3495152}"/>
    <dgm:cxn modelId="{0315B189-D8C2-48DD-8C1D-1FA8DB7453B7}" type="presOf" srcId="{AE1240E0-2B76-4ECD-BEA6-8A87D0696453}" destId="{6DA745DC-CF8F-40BE-B163-20C965E5B25E}" srcOrd="0" destOrd="0" presId="urn:microsoft.com/office/officeart/2005/8/layout/radial4"/>
    <dgm:cxn modelId="{4096CA3E-3105-42A5-A599-DAC64E2EEB02}" type="presOf" srcId="{0BD5166A-950A-4A2E-B43F-B0C0C272810E}" destId="{054A3749-BB82-45D4-A4DB-2FD4DE847A62}" srcOrd="0" destOrd="0" presId="urn:microsoft.com/office/officeart/2005/8/layout/radial4"/>
    <dgm:cxn modelId="{DD920544-554F-4B6E-B4D1-2DD80787F7A8}" srcId="{5D824299-A979-4F0D-84F0-7857A7B3A60A}" destId="{95CC39BB-F364-49D8-8062-162B4FAD0D00}" srcOrd="0" destOrd="0" parTransId="{7AE73BB9-71AB-4C96-8EA8-B7876DA69B92}" sibTransId="{1A298BC7-5D75-4CB7-911C-7C14DC1373E7}"/>
    <dgm:cxn modelId="{510CF5A9-0B03-4D93-9433-0D0D0D32D7EE}" srcId="{95CC39BB-F364-49D8-8062-162B4FAD0D00}" destId="{E1C24689-7CB5-418C-8797-1B303F41F88C}" srcOrd="0" destOrd="0" parTransId="{0BD5166A-950A-4A2E-B43F-B0C0C272810E}" sibTransId="{78B58789-DC47-4CA9-B2C0-B56952BF91B3}"/>
    <dgm:cxn modelId="{9DD6FAB7-1034-4224-8473-049A8B85E618}" type="presOf" srcId="{5D824299-A979-4F0D-84F0-7857A7B3A60A}" destId="{E2E16E7F-02F7-4752-8016-2BCDE33C87F9}" srcOrd="0" destOrd="0" presId="urn:microsoft.com/office/officeart/2005/8/layout/radial4"/>
    <dgm:cxn modelId="{D897F528-87D1-4136-8DB5-FA01CB948BB8}" type="presParOf" srcId="{E2E16E7F-02F7-4752-8016-2BCDE33C87F9}" destId="{1371433B-A461-47D4-B5FE-B79F0783B311}" srcOrd="0" destOrd="0" presId="urn:microsoft.com/office/officeart/2005/8/layout/radial4"/>
    <dgm:cxn modelId="{89D14C64-8956-4D04-AA72-CC5B1515FAFF}" type="presParOf" srcId="{E2E16E7F-02F7-4752-8016-2BCDE33C87F9}" destId="{054A3749-BB82-45D4-A4DB-2FD4DE847A62}" srcOrd="1" destOrd="0" presId="urn:microsoft.com/office/officeart/2005/8/layout/radial4"/>
    <dgm:cxn modelId="{7564F696-B9D5-471E-B055-26C9DF4950F5}" type="presParOf" srcId="{E2E16E7F-02F7-4752-8016-2BCDE33C87F9}" destId="{5BB585AB-7A50-4751-9A23-D60EEAF7A62E}" srcOrd="2" destOrd="0" presId="urn:microsoft.com/office/officeart/2005/8/layout/radial4"/>
    <dgm:cxn modelId="{97A65B5D-5B9C-4A62-8CE5-03DFEC8DB148}" type="presParOf" srcId="{E2E16E7F-02F7-4752-8016-2BCDE33C87F9}" destId="{6DA745DC-CF8F-40BE-B163-20C965E5B25E}" srcOrd="3" destOrd="0" presId="urn:microsoft.com/office/officeart/2005/8/layout/radial4"/>
    <dgm:cxn modelId="{1A5332E0-E2BA-413E-AC70-4F06FAF5DFA3}" type="presParOf" srcId="{E2E16E7F-02F7-4752-8016-2BCDE33C87F9}" destId="{0196B828-3AB7-4DE4-918F-D0CA1B336AFB}"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433B-A461-47D4-B5FE-B79F0783B311}">
      <dsp:nvSpPr>
        <dsp:cNvPr id="0" name=""/>
        <dsp:cNvSpPr/>
      </dsp:nvSpPr>
      <dsp:spPr>
        <a:xfrm>
          <a:off x="3029842" y="2583933"/>
          <a:ext cx="2169914" cy="2169914"/>
        </a:xfrm>
        <a:prstGeom prst="ellipse">
          <a:avLst/>
        </a:prstGeom>
        <a:gradFill rotWithShape="0">
          <a:gsLst>
            <a:gs pos="0">
              <a:schemeClr val="accent1">
                <a:hueOff val="0"/>
                <a:satOff val="0"/>
                <a:lumOff val="0"/>
                <a:alphaOff val="0"/>
                <a:tint val="80000"/>
                <a:satMod val="110000"/>
              </a:schemeClr>
            </a:gs>
            <a:gs pos="47500">
              <a:schemeClr val="accent1">
                <a:hueOff val="0"/>
                <a:satOff val="0"/>
                <a:lumOff val="0"/>
                <a:alphaOff val="0"/>
                <a:tint val="35000"/>
                <a:satMod val="110000"/>
              </a:schemeClr>
            </a:gs>
            <a:gs pos="58500">
              <a:schemeClr val="accent1">
                <a:hueOff val="0"/>
                <a:satOff val="0"/>
                <a:lumOff val="0"/>
                <a:alphaOff val="0"/>
                <a:tint val="35000"/>
                <a:satMod val="110000"/>
              </a:schemeClr>
            </a:gs>
            <a:gs pos="100000">
              <a:schemeClr val="accent1">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US after the war</a:t>
          </a:r>
          <a:endParaRPr lang="en-US" sz="3500" kern="1200" dirty="0"/>
        </a:p>
      </dsp:txBody>
      <dsp:txXfrm>
        <a:off x="3029842" y="2583933"/>
        <a:ext cx="2169914" cy="2169914"/>
      </dsp:txXfrm>
    </dsp:sp>
    <dsp:sp modelId="{054A3749-BB82-45D4-A4DB-2FD4DE847A62}">
      <dsp:nvSpPr>
        <dsp:cNvPr id="0" name=""/>
        <dsp:cNvSpPr/>
      </dsp:nvSpPr>
      <dsp:spPr>
        <a:xfrm rot="12900000">
          <a:off x="1635174" y="2205271"/>
          <a:ext cx="1661925" cy="618425"/>
        </a:xfrm>
        <a:prstGeom prst="leftArrow">
          <a:avLst>
            <a:gd name="adj1" fmla="val 60000"/>
            <a:gd name="adj2" fmla="val 50000"/>
          </a:avLst>
        </a:prstGeom>
        <a:gradFill rotWithShape="0">
          <a:gsLst>
            <a:gs pos="0">
              <a:schemeClr val="accent1">
                <a:tint val="60000"/>
                <a:hueOff val="0"/>
                <a:satOff val="0"/>
                <a:lumOff val="0"/>
                <a:alphaOff val="0"/>
                <a:tint val="80000"/>
                <a:satMod val="110000"/>
              </a:schemeClr>
            </a:gs>
            <a:gs pos="47500">
              <a:schemeClr val="accent1">
                <a:tint val="60000"/>
                <a:hueOff val="0"/>
                <a:satOff val="0"/>
                <a:lumOff val="0"/>
                <a:alphaOff val="0"/>
                <a:tint val="35000"/>
                <a:satMod val="110000"/>
              </a:schemeClr>
            </a:gs>
            <a:gs pos="58500">
              <a:schemeClr val="accent1">
                <a:tint val="60000"/>
                <a:hueOff val="0"/>
                <a:satOff val="0"/>
                <a:lumOff val="0"/>
                <a:alphaOff val="0"/>
                <a:tint val="35000"/>
                <a:satMod val="110000"/>
              </a:schemeClr>
            </a:gs>
            <a:gs pos="100000">
              <a:schemeClr val="accent1">
                <a:tint val="60000"/>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dsp:spPr>
      <dsp:style>
        <a:lnRef idx="0">
          <a:scrgbClr r="0" g="0" b="0"/>
        </a:lnRef>
        <a:fillRef idx="2">
          <a:scrgbClr r="0" g="0" b="0"/>
        </a:fillRef>
        <a:effectRef idx="1">
          <a:scrgbClr r="0" g="0" b="0"/>
        </a:effectRef>
        <a:fontRef idx="minor">
          <a:schemeClr val="dk1"/>
        </a:fontRef>
      </dsp:style>
    </dsp:sp>
    <dsp:sp modelId="{5BB585AB-7A50-4751-9A23-D60EEAF7A62E}">
      <dsp:nvSpPr>
        <dsp:cNvPr id="0" name=""/>
        <dsp:cNvSpPr/>
      </dsp:nvSpPr>
      <dsp:spPr>
        <a:xfrm>
          <a:off x="754743" y="1213296"/>
          <a:ext cx="2061418" cy="1649134"/>
        </a:xfrm>
        <a:prstGeom prst="roundRect">
          <a:avLst>
            <a:gd name="adj" fmla="val 10000"/>
          </a:avLst>
        </a:prstGeom>
        <a:gradFill rotWithShape="0">
          <a:gsLst>
            <a:gs pos="0">
              <a:schemeClr val="accent1">
                <a:hueOff val="0"/>
                <a:satOff val="0"/>
                <a:lumOff val="0"/>
                <a:alphaOff val="0"/>
                <a:tint val="80000"/>
                <a:satMod val="110000"/>
              </a:schemeClr>
            </a:gs>
            <a:gs pos="47500">
              <a:schemeClr val="accent1">
                <a:hueOff val="0"/>
                <a:satOff val="0"/>
                <a:lumOff val="0"/>
                <a:alphaOff val="0"/>
                <a:tint val="35000"/>
                <a:satMod val="110000"/>
              </a:schemeClr>
            </a:gs>
            <a:gs pos="58500">
              <a:schemeClr val="accent1">
                <a:hueOff val="0"/>
                <a:satOff val="0"/>
                <a:lumOff val="0"/>
                <a:alphaOff val="0"/>
                <a:tint val="35000"/>
                <a:satMod val="110000"/>
              </a:schemeClr>
            </a:gs>
            <a:gs pos="100000">
              <a:schemeClr val="accent1">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American economy slows as wartime production ends</a:t>
          </a:r>
          <a:endParaRPr lang="en-US" sz="1900" kern="1200" dirty="0"/>
        </a:p>
      </dsp:txBody>
      <dsp:txXfrm>
        <a:off x="754743" y="1213296"/>
        <a:ext cx="2061418" cy="1649134"/>
      </dsp:txXfrm>
    </dsp:sp>
    <dsp:sp modelId="{E607BD86-FF63-437A-9102-D8323F7EDE3A}">
      <dsp:nvSpPr>
        <dsp:cNvPr id="0" name=""/>
        <dsp:cNvSpPr/>
      </dsp:nvSpPr>
      <dsp:spPr>
        <a:xfrm rot="16200000">
          <a:off x="3283837" y="1347031"/>
          <a:ext cx="1661925" cy="618425"/>
        </a:xfrm>
        <a:prstGeom prst="leftArrow">
          <a:avLst>
            <a:gd name="adj1" fmla="val 60000"/>
            <a:gd name="adj2" fmla="val 50000"/>
          </a:avLst>
        </a:prstGeom>
        <a:gradFill rotWithShape="0">
          <a:gsLst>
            <a:gs pos="0">
              <a:schemeClr val="accent1">
                <a:tint val="60000"/>
                <a:hueOff val="0"/>
                <a:satOff val="0"/>
                <a:lumOff val="0"/>
                <a:alphaOff val="0"/>
                <a:tint val="80000"/>
                <a:satMod val="110000"/>
              </a:schemeClr>
            </a:gs>
            <a:gs pos="47500">
              <a:schemeClr val="accent1">
                <a:tint val="60000"/>
                <a:hueOff val="0"/>
                <a:satOff val="0"/>
                <a:lumOff val="0"/>
                <a:alphaOff val="0"/>
                <a:tint val="35000"/>
                <a:satMod val="110000"/>
              </a:schemeClr>
            </a:gs>
            <a:gs pos="58500">
              <a:schemeClr val="accent1">
                <a:tint val="60000"/>
                <a:hueOff val="0"/>
                <a:satOff val="0"/>
                <a:lumOff val="0"/>
                <a:alphaOff val="0"/>
                <a:tint val="35000"/>
                <a:satMod val="110000"/>
              </a:schemeClr>
            </a:gs>
            <a:gs pos="100000">
              <a:schemeClr val="accent1">
                <a:tint val="60000"/>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dsp:spPr>
      <dsp:style>
        <a:lnRef idx="0">
          <a:scrgbClr r="0" g="0" b="0"/>
        </a:lnRef>
        <a:fillRef idx="2">
          <a:scrgbClr r="0" g="0" b="0"/>
        </a:fillRef>
        <a:effectRef idx="1">
          <a:scrgbClr r="0" g="0" b="0"/>
        </a:effectRef>
        <a:fontRef idx="minor">
          <a:schemeClr val="dk1"/>
        </a:fontRef>
      </dsp:style>
    </dsp:sp>
    <dsp:sp modelId="{DA25F50A-3582-4177-9B73-8D00B15C0921}">
      <dsp:nvSpPr>
        <dsp:cNvPr id="0" name=""/>
        <dsp:cNvSpPr/>
      </dsp:nvSpPr>
      <dsp:spPr>
        <a:xfrm>
          <a:off x="3084090" y="714"/>
          <a:ext cx="2061418" cy="1649134"/>
        </a:xfrm>
        <a:prstGeom prst="roundRect">
          <a:avLst>
            <a:gd name="adj" fmla="val 10000"/>
          </a:avLst>
        </a:prstGeom>
        <a:gradFill rotWithShape="0">
          <a:gsLst>
            <a:gs pos="0">
              <a:schemeClr val="accent1">
                <a:hueOff val="0"/>
                <a:satOff val="0"/>
                <a:lumOff val="0"/>
                <a:alphaOff val="0"/>
                <a:tint val="80000"/>
                <a:satMod val="110000"/>
              </a:schemeClr>
            </a:gs>
            <a:gs pos="47500">
              <a:schemeClr val="accent1">
                <a:hueOff val="0"/>
                <a:satOff val="0"/>
                <a:lumOff val="0"/>
                <a:alphaOff val="0"/>
                <a:tint val="35000"/>
                <a:satMod val="110000"/>
              </a:schemeClr>
            </a:gs>
            <a:gs pos="58500">
              <a:schemeClr val="accent1">
                <a:hueOff val="0"/>
                <a:satOff val="0"/>
                <a:lumOff val="0"/>
                <a:alphaOff val="0"/>
                <a:tint val="35000"/>
                <a:satMod val="110000"/>
              </a:schemeClr>
            </a:gs>
            <a:gs pos="100000">
              <a:schemeClr val="accent1">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Returning troops face difficult adjustment to civilian society</a:t>
          </a:r>
          <a:endParaRPr lang="en-US" sz="1900" kern="1200" dirty="0"/>
        </a:p>
      </dsp:txBody>
      <dsp:txXfrm>
        <a:off x="3084090" y="714"/>
        <a:ext cx="2061418" cy="1649134"/>
      </dsp:txXfrm>
    </dsp:sp>
    <dsp:sp modelId="{6DA745DC-CF8F-40BE-B163-20C965E5B25E}">
      <dsp:nvSpPr>
        <dsp:cNvPr id="0" name=""/>
        <dsp:cNvSpPr/>
      </dsp:nvSpPr>
      <dsp:spPr>
        <a:xfrm rot="19500000">
          <a:off x="4932500" y="2205271"/>
          <a:ext cx="1661925" cy="618425"/>
        </a:xfrm>
        <a:prstGeom prst="leftArrow">
          <a:avLst>
            <a:gd name="adj1" fmla="val 60000"/>
            <a:gd name="adj2" fmla="val 50000"/>
          </a:avLst>
        </a:prstGeom>
        <a:gradFill rotWithShape="0">
          <a:gsLst>
            <a:gs pos="0">
              <a:schemeClr val="accent1">
                <a:tint val="60000"/>
                <a:hueOff val="0"/>
                <a:satOff val="0"/>
                <a:lumOff val="0"/>
                <a:alphaOff val="0"/>
                <a:tint val="80000"/>
                <a:satMod val="110000"/>
              </a:schemeClr>
            </a:gs>
            <a:gs pos="47500">
              <a:schemeClr val="accent1">
                <a:tint val="60000"/>
                <a:hueOff val="0"/>
                <a:satOff val="0"/>
                <a:lumOff val="0"/>
                <a:alphaOff val="0"/>
                <a:tint val="35000"/>
                <a:satMod val="110000"/>
              </a:schemeClr>
            </a:gs>
            <a:gs pos="58500">
              <a:schemeClr val="accent1">
                <a:tint val="60000"/>
                <a:hueOff val="0"/>
                <a:satOff val="0"/>
                <a:lumOff val="0"/>
                <a:alphaOff val="0"/>
                <a:tint val="35000"/>
                <a:satMod val="110000"/>
              </a:schemeClr>
            </a:gs>
            <a:gs pos="100000">
              <a:schemeClr val="accent1">
                <a:tint val="60000"/>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dsp:spPr>
      <dsp:style>
        <a:lnRef idx="0">
          <a:scrgbClr r="0" g="0" b="0"/>
        </a:lnRef>
        <a:fillRef idx="2">
          <a:scrgbClr r="0" g="0" b="0"/>
        </a:fillRef>
        <a:effectRef idx="1">
          <a:scrgbClr r="0" g="0" b="0"/>
        </a:effectRef>
        <a:fontRef idx="minor">
          <a:schemeClr val="dk1"/>
        </a:fontRef>
      </dsp:style>
    </dsp:sp>
    <dsp:sp modelId="{0196B828-3AB7-4DE4-918F-D0CA1B336AFB}">
      <dsp:nvSpPr>
        <dsp:cNvPr id="0" name=""/>
        <dsp:cNvSpPr/>
      </dsp:nvSpPr>
      <dsp:spPr>
        <a:xfrm>
          <a:off x="5413438" y="1213296"/>
          <a:ext cx="2061418" cy="1649134"/>
        </a:xfrm>
        <a:prstGeom prst="roundRect">
          <a:avLst>
            <a:gd name="adj" fmla="val 10000"/>
          </a:avLst>
        </a:prstGeom>
        <a:gradFill rotWithShape="0">
          <a:gsLst>
            <a:gs pos="0">
              <a:schemeClr val="accent1">
                <a:hueOff val="0"/>
                <a:satOff val="0"/>
                <a:lumOff val="0"/>
                <a:alphaOff val="0"/>
                <a:tint val="80000"/>
                <a:satMod val="110000"/>
              </a:schemeClr>
            </a:gs>
            <a:gs pos="47500">
              <a:schemeClr val="accent1">
                <a:hueOff val="0"/>
                <a:satOff val="0"/>
                <a:lumOff val="0"/>
                <a:alphaOff val="0"/>
                <a:tint val="35000"/>
                <a:satMod val="110000"/>
              </a:schemeClr>
            </a:gs>
            <a:gs pos="58500">
              <a:schemeClr val="accent1">
                <a:hueOff val="0"/>
                <a:satOff val="0"/>
                <a:lumOff val="0"/>
                <a:alphaOff val="0"/>
                <a:tint val="35000"/>
                <a:satMod val="110000"/>
              </a:schemeClr>
            </a:gs>
            <a:gs pos="100000">
              <a:schemeClr val="accent1">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Many women and minority workers face loss of jobs as men return to workforce</a:t>
          </a:r>
          <a:endParaRPr lang="en-US" sz="1900" kern="1200" dirty="0"/>
        </a:p>
      </dsp:txBody>
      <dsp:txXfrm>
        <a:off x="5413438" y="1213296"/>
        <a:ext cx="2061418" cy="1649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433B-A461-47D4-B5FE-B79F0783B311}">
      <dsp:nvSpPr>
        <dsp:cNvPr id="0" name=""/>
        <dsp:cNvSpPr/>
      </dsp:nvSpPr>
      <dsp:spPr>
        <a:xfrm>
          <a:off x="2816066" y="1838887"/>
          <a:ext cx="2597467" cy="2597467"/>
        </a:xfrm>
        <a:prstGeom prst="ellipse">
          <a:avLst/>
        </a:prstGeom>
        <a:gradFill rotWithShape="0">
          <a:gsLst>
            <a:gs pos="0">
              <a:schemeClr val="accent1">
                <a:hueOff val="0"/>
                <a:satOff val="0"/>
                <a:lumOff val="0"/>
                <a:alphaOff val="0"/>
                <a:tint val="80000"/>
                <a:satMod val="110000"/>
              </a:schemeClr>
            </a:gs>
            <a:gs pos="47500">
              <a:schemeClr val="accent1">
                <a:hueOff val="0"/>
                <a:satOff val="0"/>
                <a:lumOff val="0"/>
                <a:alphaOff val="0"/>
                <a:tint val="35000"/>
                <a:satMod val="110000"/>
              </a:schemeClr>
            </a:gs>
            <a:gs pos="58500">
              <a:schemeClr val="accent1">
                <a:hueOff val="0"/>
                <a:satOff val="0"/>
                <a:lumOff val="0"/>
                <a:alphaOff val="0"/>
                <a:tint val="35000"/>
                <a:satMod val="110000"/>
              </a:schemeClr>
            </a:gs>
            <a:gs pos="100000">
              <a:schemeClr val="accent1">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US after the war</a:t>
          </a:r>
          <a:endParaRPr lang="en-US" sz="4200" kern="1200" dirty="0"/>
        </a:p>
      </dsp:txBody>
      <dsp:txXfrm>
        <a:off x="2816066" y="1838887"/>
        <a:ext cx="2597467" cy="2597467"/>
      </dsp:txXfrm>
    </dsp:sp>
    <dsp:sp modelId="{054A3749-BB82-45D4-A4DB-2FD4DE847A62}">
      <dsp:nvSpPr>
        <dsp:cNvPr id="0" name=""/>
        <dsp:cNvSpPr/>
      </dsp:nvSpPr>
      <dsp:spPr>
        <a:xfrm rot="12900000">
          <a:off x="1047963" y="1352625"/>
          <a:ext cx="2092424" cy="740278"/>
        </a:xfrm>
        <a:prstGeom prst="leftArrow">
          <a:avLst>
            <a:gd name="adj1" fmla="val 60000"/>
            <a:gd name="adj2" fmla="val 50000"/>
          </a:avLst>
        </a:prstGeom>
        <a:gradFill rotWithShape="0">
          <a:gsLst>
            <a:gs pos="0">
              <a:schemeClr val="accent1">
                <a:tint val="60000"/>
                <a:hueOff val="0"/>
                <a:satOff val="0"/>
                <a:lumOff val="0"/>
                <a:alphaOff val="0"/>
                <a:tint val="80000"/>
                <a:satMod val="110000"/>
              </a:schemeClr>
            </a:gs>
            <a:gs pos="47500">
              <a:schemeClr val="accent1">
                <a:tint val="60000"/>
                <a:hueOff val="0"/>
                <a:satOff val="0"/>
                <a:lumOff val="0"/>
                <a:alphaOff val="0"/>
                <a:tint val="35000"/>
                <a:satMod val="110000"/>
              </a:schemeClr>
            </a:gs>
            <a:gs pos="58500">
              <a:schemeClr val="accent1">
                <a:tint val="60000"/>
                <a:hueOff val="0"/>
                <a:satOff val="0"/>
                <a:lumOff val="0"/>
                <a:alphaOff val="0"/>
                <a:tint val="35000"/>
                <a:satMod val="110000"/>
              </a:schemeClr>
            </a:gs>
            <a:gs pos="100000">
              <a:schemeClr val="accent1">
                <a:tint val="60000"/>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dsp:spPr>
      <dsp:style>
        <a:lnRef idx="0">
          <a:scrgbClr r="0" g="0" b="0"/>
        </a:lnRef>
        <a:fillRef idx="2">
          <a:scrgbClr r="0" g="0" b="0"/>
        </a:fillRef>
        <a:effectRef idx="1">
          <a:scrgbClr r="0" g="0" b="0"/>
        </a:effectRef>
        <a:fontRef idx="minor">
          <a:schemeClr val="dk1"/>
        </a:fontRef>
      </dsp:style>
    </dsp:sp>
    <dsp:sp modelId="{5BB585AB-7A50-4751-9A23-D60EEAF7A62E}">
      <dsp:nvSpPr>
        <dsp:cNvPr id="0" name=""/>
        <dsp:cNvSpPr/>
      </dsp:nvSpPr>
      <dsp:spPr>
        <a:xfrm>
          <a:off x="3371" y="135644"/>
          <a:ext cx="2467594" cy="1974075"/>
        </a:xfrm>
        <a:prstGeom prst="roundRect">
          <a:avLst>
            <a:gd name="adj" fmla="val 10000"/>
          </a:avLst>
        </a:prstGeom>
        <a:gradFill rotWithShape="0">
          <a:gsLst>
            <a:gs pos="0">
              <a:schemeClr val="accent1">
                <a:hueOff val="0"/>
                <a:satOff val="0"/>
                <a:lumOff val="0"/>
                <a:alphaOff val="0"/>
                <a:tint val="80000"/>
                <a:satMod val="110000"/>
              </a:schemeClr>
            </a:gs>
            <a:gs pos="47500">
              <a:schemeClr val="accent1">
                <a:hueOff val="0"/>
                <a:satOff val="0"/>
                <a:lumOff val="0"/>
                <a:alphaOff val="0"/>
                <a:tint val="35000"/>
                <a:satMod val="110000"/>
              </a:schemeClr>
            </a:gs>
            <a:gs pos="58500">
              <a:schemeClr val="accent1">
                <a:hueOff val="0"/>
                <a:satOff val="0"/>
                <a:lumOff val="0"/>
                <a:alphaOff val="0"/>
                <a:tint val="35000"/>
                <a:satMod val="110000"/>
              </a:schemeClr>
            </a:gs>
            <a:gs pos="100000">
              <a:schemeClr val="accent1">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Despite contributing to war effort, returning African American troops continue to face discrimination and segregation </a:t>
          </a:r>
          <a:endParaRPr lang="en-US" sz="1800" kern="1200" dirty="0"/>
        </a:p>
      </dsp:txBody>
      <dsp:txXfrm>
        <a:off x="3371" y="135644"/>
        <a:ext cx="2467594" cy="1974075"/>
      </dsp:txXfrm>
    </dsp:sp>
    <dsp:sp modelId="{6DA745DC-CF8F-40BE-B163-20C965E5B25E}">
      <dsp:nvSpPr>
        <dsp:cNvPr id="0" name=""/>
        <dsp:cNvSpPr/>
      </dsp:nvSpPr>
      <dsp:spPr>
        <a:xfrm rot="19500000">
          <a:off x="5089212" y="1352625"/>
          <a:ext cx="2092424" cy="740278"/>
        </a:xfrm>
        <a:prstGeom prst="leftArrow">
          <a:avLst>
            <a:gd name="adj1" fmla="val 60000"/>
            <a:gd name="adj2" fmla="val 50000"/>
          </a:avLst>
        </a:prstGeom>
        <a:gradFill rotWithShape="0">
          <a:gsLst>
            <a:gs pos="0">
              <a:schemeClr val="accent1">
                <a:tint val="60000"/>
                <a:hueOff val="0"/>
                <a:satOff val="0"/>
                <a:lumOff val="0"/>
                <a:alphaOff val="0"/>
                <a:tint val="80000"/>
                <a:satMod val="110000"/>
              </a:schemeClr>
            </a:gs>
            <a:gs pos="47500">
              <a:schemeClr val="accent1">
                <a:tint val="60000"/>
                <a:hueOff val="0"/>
                <a:satOff val="0"/>
                <a:lumOff val="0"/>
                <a:alphaOff val="0"/>
                <a:tint val="35000"/>
                <a:satMod val="110000"/>
              </a:schemeClr>
            </a:gs>
            <a:gs pos="58500">
              <a:schemeClr val="accent1">
                <a:tint val="60000"/>
                <a:hueOff val="0"/>
                <a:satOff val="0"/>
                <a:lumOff val="0"/>
                <a:alphaOff val="0"/>
                <a:tint val="35000"/>
                <a:satMod val="110000"/>
              </a:schemeClr>
            </a:gs>
            <a:gs pos="100000">
              <a:schemeClr val="accent1">
                <a:tint val="60000"/>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dsp:spPr>
      <dsp:style>
        <a:lnRef idx="0">
          <a:scrgbClr r="0" g="0" b="0"/>
        </a:lnRef>
        <a:fillRef idx="2">
          <a:scrgbClr r="0" g="0" b="0"/>
        </a:fillRef>
        <a:effectRef idx="1">
          <a:scrgbClr r="0" g="0" b="0"/>
        </a:effectRef>
        <a:fontRef idx="minor">
          <a:schemeClr val="dk1"/>
        </a:fontRef>
      </dsp:style>
    </dsp:sp>
    <dsp:sp modelId="{0196B828-3AB7-4DE4-918F-D0CA1B336AFB}">
      <dsp:nvSpPr>
        <dsp:cNvPr id="0" name=""/>
        <dsp:cNvSpPr/>
      </dsp:nvSpPr>
      <dsp:spPr>
        <a:xfrm>
          <a:off x="5758634" y="135644"/>
          <a:ext cx="2467594" cy="1974075"/>
        </a:xfrm>
        <a:prstGeom prst="roundRect">
          <a:avLst>
            <a:gd name="adj" fmla="val 10000"/>
          </a:avLst>
        </a:prstGeom>
        <a:gradFill rotWithShape="0">
          <a:gsLst>
            <a:gs pos="0">
              <a:schemeClr val="accent1">
                <a:hueOff val="0"/>
                <a:satOff val="0"/>
                <a:lumOff val="0"/>
                <a:alphaOff val="0"/>
                <a:tint val="80000"/>
                <a:satMod val="110000"/>
              </a:schemeClr>
            </a:gs>
            <a:gs pos="47500">
              <a:schemeClr val="accent1">
                <a:hueOff val="0"/>
                <a:satOff val="0"/>
                <a:lumOff val="0"/>
                <a:alphaOff val="0"/>
                <a:tint val="35000"/>
                <a:satMod val="110000"/>
              </a:schemeClr>
            </a:gs>
            <a:gs pos="58500">
              <a:schemeClr val="accent1">
                <a:hueOff val="0"/>
                <a:satOff val="0"/>
                <a:lumOff val="0"/>
                <a:alphaOff val="0"/>
                <a:tint val="35000"/>
                <a:satMod val="110000"/>
              </a:schemeClr>
            </a:gs>
            <a:gs pos="100000">
              <a:schemeClr val="accent1">
                <a:hueOff val="0"/>
                <a:satOff val="0"/>
                <a:lumOff val="0"/>
                <a:alphaOff val="0"/>
                <a:tint val="80000"/>
                <a:satMod val="110000"/>
              </a:schemeClr>
            </a:gs>
          </a:gsLst>
          <a:lin ang="3600000" scaled="1"/>
        </a:gradFill>
        <a:ln>
          <a:noFill/>
        </a:ln>
        <a:effectLst>
          <a:outerShdw blurRad="38100" dist="38100" dir="5400000" algn="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Death and destruction of war leads to feelings of gloom among many Americans</a:t>
          </a:r>
          <a:endParaRPr lang="en-US" sz="1800" kern="1200" dirty="0"/>
        </a:p>
      </dsp:txBody>
      <dsp:txXfrm>
        <a:off x="5758634" y="135644"/>
        <a:ext cx="2467594" cy="19740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4478B76A-D8D0-4957-B4E8-1F321960EDAE}" type="datetimeFigureOut">
              <a:rPr lang="en-US" smtClean="0"/>
              <a:pPr/>
              <a:t>4/24/2017</a:t>
            </a:fld>
            <a:endParaRPr lang="en-US"/>
          </a:p>
        </p:txBody>
      </p:sp>
      <p:sp>
        <p:nvSpPr>
          <p:cNvPr id="11" name="Slide Number Placeholder 10"/>
          <p:cNvSpPr>
            <a:spLocks noGrp="1"/>
          </p:cNvSpPr>
          <p:nvPr>
            <p:ph type="sldNum" sz="quarter" idx="11"/>
          </p:nvPr>
        </p:nvSpPr>
        <p:spPr/>
        <p:txBody>
          <a:bodyPr rtlCol="0"/>
          <a:lstStyle/>
          <a:p>
            <a:fld id="{FBE73F50-084D-410A-92CC-E153BDA36B18}" type="slidenum">
              <a:rPr lang="en-US" smtClean="0"/>
              <a:pPr/>
              <a:t>‹#›</a:t>
            </a:fld>
            <a:endParaRPr lang="en-US"/>
          </a:p>
        </p:txBody>
      </p:sp>
      <p:sp>
        <p:nvSpPr>
          <p:cNvPr id="12" name="Footer Placeholder 11"/>
          <p:cNvSpPr>
            <a:spLocks noGrp="1"/>
          </p:cNvSpPr>
          <p:nvPr>
            <p:ph type="ftr" sz="quarter" idx="12"/>
          </p:nvPr>
        </p:nvSpPr>
        <p:spPr/>
        <p:txBody>
          <a:bodyPr rtlCol="0"/>
          <a:lstStyle/>
          <a:p>
            <a:endParaRPr 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8B76A-D8D0-4957-B4E8-1F321960EDAE}"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73F50-084D-410A-92CC-E153BDA36B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8B76A-D8D0-4957-B4E8-1F321960EDAE}"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73F50-084D-410A-92CC-E153BDA36B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4478B76A-D8D0-4957-B4E8-1F321960EDAE}" type="datetimeFigureOut">
              <a:rPr lang="en-US" smtClean="0"/>
              <a:pPr/>
              <a:t>4/24/2017</a:t>
            </a:fld>
            <a:endParaRPr lang="en-US"/>
          </a:p>
        </p:txBody>
      </p:sp>
      <p:sp>
        <p:nvSpPr>
          <p:cNvPr id="11" name="Slide Number Placeholder 10"/>
          <p:cNvSpPr>
            <a:spLocks noGrp="1"/>
          </p:cNvSpPr>
          <p:nvPr>
            <p:ph type="sldNum" sz="quarter" idx="15"/>
          </p:nvPr>
        </p:nvSpPr>
        <p:spPr/>
        <p:txBody>
          <a:bodyPr rtlCol="0"/>
          <a:lstStyle/>
          <a:p>
            <a:fld id="{FBE73F50-084D-410A-92CC-E153BDA36B18}" type="slidenum">
              <a:rPr lang="en-US" smtClean="0"/>
              <a:pPr/>
              <a:t>‹#›</a:t>
            </a:fld>
            <a:endParaRPr lang="en-US"/>
          </a:p>
        </p:txBody>
      </p:sp>
      <p:sp>
        <p:nvSpPr>
          <p:cNvPr id="12" name="Footer Placeholder 11"/>
          <p:cNvSpPr>
            <a:spLocks noGrp="1"/>
          </p:cNvSpPr>
          <p:nvPr>
            <p:ph type="ftr" sz="quarter" idx="16"/>
          </p:nvPr>
        </p:nvSpPr>
        <p:spPr/>
        <p:txBody>
          <a:bodyPr rtlCol="0"/>
          <a:lstStyle/>
          <a:p>
            <a:endParaRPr lang="en-US"/>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4478B76A-D8D0-4957-B4E8-1F321960EDAE}"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73F50-084D-410A-92CC-E153BDA36B1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4478B76A-D8D0-4957-B4E8-1F321960EDAE}"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73F50-084D-410A-92CC-E153BDA36B18}"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BE73F50-084D-410A-92CC-E153BDA36B1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478B76A-D8D0-4957-B4E8-1F321960EDAE}" type="datetimeFigureOut">
              <a:rPr lang="en-US" smtClean="0"/>
              <a:pPr/>
              <a:t>4/24/2017</a:t>
            </a:fld>
            <a:endParaRPr 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4478B76A-D8D0-4957-B4E8-1F321960EDAE}" type="datetimeFigureOut">
              <a:rPr lang="en-US" smtClean="0"/>
              <a:pPr/>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73F50-084D-410A-92CC-E153BDA36B18}"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8B76A-D8D0-4957-B4E8-1F321960EDAE}" type="datetimeFigureOut">
              <a:rPr lang="en-US" smtClean="0"/>
              <a:pPr/>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73F50-084D-410A-92CC-E153BDA36B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4478B76A-D8D0-4957-B4E8-1F321960EDAE}" type="datetimeFigureOut">
              <a:rPr lang="en-US" smtClean="0"/>
              <a:pPr/>
              <a:t>4/24/2017</a:t>
            </a:fld>
            <a:endParaRPr lang="en-US"/>
          </a:p>
        </p:txBody>
      </p:sp>
      <p:sp>
        <p:nvSpPr>
          <p:cNvPr id="6" name="Footer Placeholder 5"/>
          <p:cNvSpPr>
            <a:spLocks noGrp="1"/>
          </p:cNvSpPr>
          <p:nvPr>
            <p:ph type="ftr" sz="quarter" idx="11"/>
          </p:nvPr>
        </p:nvSpPr>
        <p:spPr>
          <a:xfrm>
            <a:off x="2286000" y="6357144"/>
            <a:ext cx="3429000" cy="384048"/>
          </a:xfrm>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FBE73F50-084D-410A-92CC-E153BDA36B18}" type="slidenum">
              <a:rPr lang="en-US" smtClean="0"/>
              <a:pPr/>
              <a:t>‹#›</a:t>
            </a:fld>
            <a:endParaRPr lang="en-US"/>
          </a:p>
        </p:txBody>
      </p:sp>
      <p:sp>
        <p:nvSpPr>
          <p:cNvPr id="29" name="Content Placeholder 28"/>
          <p:cNvSpPr>
            <a:spLocks noGrp="1"/>
          </p:cNvSpPr>
          <p:nvPr>
            <p:ph sz="quarter" idx="1"/>
          </p:nvPr>
        </p:nvSpPr>
        <p:spPr>
          <a:xfrm>
            <a:off x="2743200" y="228600"/>
            <a:ext cx="6248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4478B76A-D8D0-4957-B4E8-1F321960EDAE}"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FBE73F50-084D-410A-92CC-E153BDA36B18}" type="slidenum">
              <a:rPr lang="en-US" smtClean="0"/>
              <a:pPr/>
              <a:t>‹#›</a:t>
            </a:fld>
            <a:endParaRPr 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4478B76A-D8D0-4957-B4E8-1F321960EDAE}" type="datetimeFigureOut">
              <a:rPr lang="en-US" smtClean="0"/>
              <a:pPr/>
              <a:t>4/24/2017</a:t>
            </a:fld>
            <a:endParaRPr 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FBE73F50-084D-410A-92CC-E153BDA36B18}" type="slidenum">
              <a:rPr lang="en-US" smtClean="0"/>
              <a:pPr/>
              <a:t>‹#›</a:t>
            </a:fld>
            <a:endParaRPr 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476108"/>
            <a:ext cx="8305800" cy="800492"/>
          </a:xfrm>
        </p:spPr>
        <p:txBody>
          <a:bodyPr/>
          <a:lstStyle/>
          <a:p>
            <a:r>
              <a:rPr lang="en-US" sz="3200" dirty="0" smtClean="0"/>
              <a:t>1917-1940</a:t>
            </a:r>
            <a:endParaRPr lang="en-US" dirty="0"/>
          </a:p>
        </p:txBody>
      </p:sp>
      <p:sp>
        <p:nvSpPr>
          <p:cNvPr id="2" name="Title 1"/>
          <p:cNvSpPr>
            <a:spLocks noGrp="1"/>
          </p:cNvSpPr>
          <p:nvPr>
            <p:ph type="ctrTitle"/>
          </p:nvPr>
        </p:nvSpPr>
        <p:spPr/>
        <p:txBody>
          <a:bodyPr/>
          <a:lstStyle/>
          <a:p>
            <a:r>
              <a:rPr lang="en-US" dirty="0" smtClean="0"/>
              <a:t>At Home and Abroad: </a:t>
            </a:r>
            <a:r>
              <a:rPr lang="en-US" sz="3600" dirty="0" smtClean="0"/>
              <a:t>Prosperity and Depression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Effects on Women and Minorities</a:t>
            </a:r>
            <a:endParaRPr lang="en-US" dirty="0"/>
          </a:p>
        </p:txBody>
      </p:sp>
      <p:sp>
        <p:nvSpPr>
          <p:cNvPr id="6" name="Content Placeholder 5"/>
          <p:cNvSpPr>
            <a:spLocks noGrp="1"/>
          </p:cNvSpPr>
          <p:nvPr>
            <p:ph sz="quarter" idx="1"/>
          </p:nvPr>
        </p:nvSpPr>
        <p:spPr/>
        <p:txBody>
          <a:bodyPr>
            <a:normAutofit lnSpcReduction="10000"/>
          </a:bodyPr>
          <a:lstStyle/>
          <a:p>
            <a:r>
              <a:rPr lang="en-US" dirty="0" smtClean="0"/>
              <a:t>Most, however, worked in traditionally female jobs, for which there was an increased demand</a:t>
            </a:r>
          </a:p>
          <a:p>
            <a:r>
              <a:rPr lang="en-US" dirty="0" smtClean="0"/>
              <a:t>Only about five percent of the women entering the wartime workforce were new to work outside the home</a:t>
            </a:r>
          </a:p>
          <a:p>
            <a:r>
              <a:rPr lang="en-US" dirty="0" smtClean="0"/>
              <a:t>At war’s end, with the return of male workers, women were expected to quit their jobs or return to more traditional female work</a:t>
            </a:r>
          </a:p>
          <a:p>
            <a:r>
              <a:rPr lang="en-US" dirty="0" smtClean="0"/>
              <a:t>Between 1910 and 1920, only 500,000 more women were added to the workplace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Women and Minorities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war had harsh consequences for immigrant families</a:t>
            </a:r>
          </a:p>
          <a:p>
            <a:r>
              <a:rPr lang="en-US" dirty="0" smtClean="0"/>
              <a:t>Further immigration to the US came to a halt</a:t>
            </a:r>
          </a:p>
          <a:p>
            <a:r>
              <a:rPr lang="en-US" dirty="0" smtClean="0"/>
              <a:t>About 18 percent of the American troops were foreign-born</a:t>
            </a:r>
          </a:p>
          <a:p>
            <a:r>
              <a:rPr lang="en-US" dirty="0" smtClean="0"/>
              <a:t>Yet, many immigrant families already in the country faced fierce social and job discrimination in an antiforeigner climate whipped up the war</a:t>
            </a:r>
          </a:p>
          <a:p>
            <a:r>
              <a:rPr lang="en-US" dirty="0" smtClean="0"/>
              <a:t>Most African American civil rights leaders supported WWI, and some 400,000 African American troops served in it</a:t>
            </a:r>
          </a:p>
          <a:p>
            <a:r>
              <a:rPr lang="en-US" dirty="0" smtClean="0"/>
              <a:t>African American soldiers were assigned to segregated units that often worked as laborers</a:t>
            </a:r>
          </a:p>
          <a:p>
            <a:r>
              <a:rPr lang="en-US" dirty="0" smtClean="0"/>
              <a:t>Discrimination was common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on Women and Minorities</a:t>
            </a:r>
            <a:endParaRPr lang="en-US" dirty="0"/>
          </a:p>
        </p:txBody>
      </p:sp>
      <p:sp>
        <p:nvSpPr>
          <p:cNvPr id="5" name="Content Placeholder 4"/>
          <p:cNvSpPr>
            <a:spLocks noGrp="1"/>
          </p:cNvSpPr>
          <p:nvPr>
            <p:ph sz="quarter" idx="1"/>
          </p:nvPr>
        </p:nvSpPr>
        <p:spPr/>
        <p:txBody>
          <a:bodyPr>
            <a:normAutofit fontScale="77500" lnSpcReduction="20000"/>
          </a:bodyPr>
          <a:lstStyle/>
          <a:p>
            <a:r>
              <a:rPr lang="en-US" dirty="0" smtClean="0"/>
              <a:t>Where they saw combat, African American soldiers served with distinction</a:t>
            </a:r>
          </a:p>
          <a:p>
            <a:r>
              <a:rPr lang="en-US" dirty="0" smtClean="0"/>
              <a:t>Several African Americans regiments fighting alongside of French troops were honored by the nation</a:t>
            </a:r>
          </a:p>
          <a:p>
            <a:r>
              <a:rPr lang="en-US" dirty="0" smtClean="0"/>
              <a:t>Many returning African American soldiers questioned why the liberties and freedoms they had fought to preserve in Europe were denied them in their own country</a:t>
            </a:r>
            <a:endParaRPr lang="en-US" dirty="0"/>
          </a:p>
        </p:txBody>
      </p:sp>
      <p:pic>
        <p:nvPicPr>
          <p:cNvPr id="7" name="Content Placeholder 6" descr="imagesCAXZ62RS.jpg"/>
          <p:cNvPicPr>
            <a:picLocks noGrp="1" noChangeAspect="1"/>
          </p:cNvPicPr>
          <p:nvPr>
            <p:ph sz="quarter" idx="2"/>
          </p:nvPr>
        </p:nvPicPr>
        <p:blipFill>
          <a:blip r:embed="rId2" cstate="print"/>
          <a:stretch>
            <a:fillRect/>
          </a:stretch>
        </p:blipFill>
        <p:spPr>
          <a:xfrm>
            <a:off x="4724400" y="2133600"/>
            <a:ext cx="3733800" cy="3276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to the North</a:t>
            </a:r>
            <a:endParaRPr lang="en-US" dirty="0"/>
          </a:p>
        </p:txBody>
      </p:sp>
      <p:pic>
        <p:nvPicPr>
          <p:cNvPr id="5" name="Content Placeholder 4" descr="crowd_migration565.jpg"/>
          <p:cNvPicPr>
            <a:picLocks noGrp="1" noChangeAspect="1"/>
          </p:cNvPicPr>
          <p:nvPr>
            <p:ph sz="quarter" idx="2"/>
          </p:nvPr>
        </p:nvPicPr>
        <p:blipFill>
          <a:blip r:embed="rId2" cstate="print"/>
          <a:stretch>
            <a:fillRect/>
          </a:stretch>
        </p:blipFill>
        <p:spPr>
          <a:xfrm>
            <a:off x="914400" y="1524000"/>
            <a:ext cx="7086600" cy="506262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to the North</a:t>
            </a:r>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t>WWI accelerated the migration of African Americans to northern cities</a:t>
            </a:r>
          </a:p>
          <a:p>
            <a:r>
              <a:rPr lang="en-US" dirty="0" smtClean="0"/>
              <a:t>This migration began after the Civil War</a:t>
            </a:r>
          </a:p>
          <a:p>
            <a:r>
              <a:rPr lang="en-US" dirty="0" smtClean="0"/>
              <a:t>From about 1910 to 1920, southern agricultural jobs were lost to floods and to crop damage</a:t>
            </a:r>
          </a:p>
          <a:p>
            <a:r>
              <a:rPr lang="en-US" dirty="0" smtClean="0"/>
              <a:t>About 500,000 African Americans moved from the South to jobs in the industrial North</a:t>
            </a:r>
          </a:p>
          <a:p>
            <a:r>
              <a:rPr lang="en-US" dirty="0" smtClean="0"/>
              <a:t>Meanwhile, in the North, workers were needed to meet war production goals</a:t>
            </a:r>
          </a:p>
          <a:p>
            <a:r>
              <a:rPr lang="en-US" dirty="0" smtClean="0"/>
              <a:t>The flow of immigrant labor was ended by the fighting, creating an additional need for workers to replace those in uniform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to the North</a:t>
            </a:r>
            <a:endParaRPr lang="en-US" dirty="0"/>
          </a:p>
        </p:txBody>
      </p:sp>
      <p:sp>
        <p:nvSpPr>
          <p:cNvPr id="3" name="Content Placeholder 2"/>
          <p:cNvSpPr>
            <a:spLocks noGrp="1"/>
          </p:cNvSpPr>
          <p:nvPr>
            <p:ph sz="quarter" idx="1"/>
          </p:nvPr>
        </p:nvSpPr>
        <p:spPr/>
        <p:txBody>
          <a:bodyPr/>
          <a:lstStyle/>
          <a:p>
            <a:r>
              <a:rPr lang="en-US" dirty="0" smtClean="0"/>
              <a:t>After the war, this </a:t>
            </a:r>
            <a:r>
              <a:rPr lang="en-US" b="1" dirty="0" smtClean="0"/>
              <a:t>Great Migration </a:t>
            </a:r>
            <a:r>
              <a:rPr lang="en-US" dirty="0" smtClean="0"/>
              <a:t>continued</a:t>
            </a:r>
          </a:p>
          <a:p>
            <a:r>
              <a:rPr lang="en-US" dirty="0" smtClean="0"/>
              <a:t>Between 1910 and 1930 and again in the 1940’s, almost 2 million African Americans left the South</a:t>
            </a:r>
          </a:p>
          <a:p>
            <a:r>
              <a:rPr lang="en-US" dirty="0" smtClean="0"/>
              <a:t>Although they were usually able to improve their economic situation, they were still faced with discrimination and segregation</a:t>
            </a:r>
          </a:p>
          <a:p>
            <a:r>
              <a:rPr lang="en-US" dirty="0" smtClean="0"/>
              <a:t>Competition for jobs and housing produced racial tensions that at times led to individual violence and riots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“Return to Normalcy,” 1918-1921</a:t>
            </a:r>
            <a:endParaRPr lang="en-US" dirty="0"/>
          </a:p>
        </p:txBody>
      </p:sp>
      <p:sp>
        <p:nvSpPr>
          <p:cNvPr id="5" name="Content Placeholder 4"/>
          <p:cNvSpPr>
            <a:spLocks noGrp="1"/>
          </p:cNvSpPr>
          <p:nvPr>
            <p:ph sz="quarter" idx="1"/>
          </p:nvPr>
        </p:nvSpPr>
        <p:spPr/>
        <p:txBody>
          <a:bodyPr>
            <a:normAutofit fontScale="70000" lnSpcReduction="20000"/>
          </a:bodyPr>
          <a:lstStyle/>
          <a:p>
            <a:r>
              <a:rPr lang="en-US" dirty="0" smtClean="0"/>
              <a:t>After WWI, disillusioned Americans wanted to return to the traditional foreign policy of isolationism</a:t>
            </a:r>
          </a:p>
          <a:p>
            <a:r>
              <a:rPr lang="en-US" dirty="0" smtClean="0"/>
              <a:t>The 1920 landslide election of Republican President Warren G. Harding and VP Calvin Coolidge represented the desire of many Americans to remove themselves from the pressures of world politics and idealistic goals of the Progressives</a:t>
            </a:r>
          </a:p>
          <a:p>
            <a:r>
              <a:rPr lang="en-US" dirty="0" smtClean="0"/>
              <a:t>While Progressivism continued, it was at a slower pace and reforms took place largely at the state and local levels</a:t>
            </a:r>
          </a:p>
        </p:txBody>
      </p:sp>
      <p:pic>
        <p:nvPicPr>
          <p:cNvPr id="7" name="Content Placeholder 6" descr="220px-Warren_G_Harding-Harris_&amp;_Ewing.jpg"/>
          <p:cNvPicPr>
            <a:picLocks noGrp="1" noChangeAspect="1"/>
          </p:cNvPicPr>
          <p:nvPr>
            <p:ph sz="quarter" idx="2"/>
          </p:nvPr>
        </p:nvPicPr>
        <p:blipFill>
          <a:blip r:embed="rId2" cstate="print"/>
          <a:stretch>
            <a:fillRect/>
          </a:stretch>
        </p:blipFill>
        <p:spPr>
          <a:xfrm>
            <a:off x="5257800" y="1600200"/>
            <a:ext cx="3124199" cy="424607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normAutofit fontScale="92500" lnSpcReduction="10000"/>
          </a:bodyPr>
          <a:lstStyle/>
          <a:p>
            <a:pPr>
              <a:buNone/>
            </a:pPr>
            <a:r>
              <a:rPr lang="en-US" dirty="0" smtClean="0"/>
              <a:t>Greed and Scandal Under Harding</a:t>
            </a:r>
          </a:p>
          <a:p>
            <a:pPr lvl="1"/>
            <a:r>
              <a:rPr lang="en-US" dirty="0" smtClean="0"/>
              <a:t>Harding was an Ohio newspaper publisher with little experience in politics.  Historians credit him for pardoning socialist Eugene V. Debs (who had been jailed for opposing the war) and for supporting </a:t>
            </a:r>
            <a:r>
              <a:rPr lang="en-US" dirty="0" err="1" smtClean="0"/>
              <a:t>antilynching</a:t>
            </a:r>
            <a:r>
              <a:rPr lang="en-US" dirty="0" smtClean="0"/>
              <a:t> legislation. Harding appointed some dedicated people to office, including Charles Evans Hughes as secretary of state</a:t>
            </a:r>
          </a:p>
          <a:p>
            <a:pPr lvl="1"/>
            <a:r>
              <a:rPr lang="en-US" dirty="0" smtClean="0"/>
              <a:t>However, the president also gave political jobs to members of the so-called Ohio Gang, corrupt associates who took advantage of him.  After Harding’s death in 1923, the public learned of several scandals during his administration</a:t>
            </a:r>
          </a:p>
        </p:txBody>
      </p:sp>
      <p:sp>
        <p:nvSpPr>
          <p:cNvPr id="8" name="Text Placeholder 7"/>
          <p:cNvSpPr>
            <a:spLocks noGrp="1"/>
          </p:cNvSpPr>
          <p:nvPr>
            <p:ph type="body" idx="2"/>
          </p:nvPr>
        </p:nvSpPr>
        <p:spPr/>
        <p:txBody>
          <a:bodyPr/>
          <a:lstStyle/>
          <a:p>
            <a:r>
              <a:rPr lang="en-US" dirty="0" smtClean="0"/>
              <a:t>For many Americans, postwar did return to </a:t>
            </a:r>
            <a:r>
              <a:rPr lang="en-US" b="1" dirty="0" smtClean="0"/>
              <a:t>normalcy</a:t>
            </a:r>
            <a:r>
              <a:rPr lang="en-US" dirty="0" smtClean="0"/>
              <a:t>. Yet beneath the surface, troubling political and economic problems had begun to develop</a:t>
            </a:r>
            <a:endParaRPr lang="en-US" dirty="0"/>
          </a:p>
        </p:txBody>
      </p:sp>
      <p:sp>
        <p:nvSpPr>
          <p:cNvPr id="5" name="Title 4"/>
          <p:cNvSpPr>
            <a:spLocks noGrp="1"/>
          </p:cNvSpPr>
          <p:nvPr>
            <p:ph type="title"/>
          </p:nvPr>
        </p:nvSpPr>
        <p:spPr/>
        <p:txBody>
          <a:bodyPr>
            <a:noAutofit/>
          </a:bodyPr>
          <a:lstStyle/>
          <a:p>
            <a:r>
              <a:rPr lang="en-US" sz="2000" dirty="0" smtClean="0"/>
              <a:t>The 1920’s: Business Boom or False Prosperity?</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Greed and Scandal Under Harding</a:t>
            </a:r>
            <a:endParaRPr lang="en-US" dirty="0"/>
          </a:p>
        </p:txBody>
      </p:sp>
      <p:sp>
        <p:nvSpPr>
          <p:cNvPr id="6" name="Content Placeholder 5"/>
          <p:cNvSpPr>
            <a:spLocks noGrp="1"/>
          </p:cNvSpPr>
          <p:nvPr>
            <p:ph sz="quarter" idx="1"/>
          </p:nvPr>
        </p:nvSpPr>
        <p:spPr/>
        <p:txBody>
          <a:bodyPr>
            <a:normAutofit fontScale="92500"/>
          </a:bodyPr>
          <a:lstStyle/>
          <a:p>
            <a:r>
              <a:rPr lang="en-US" dirty="0" smtClean="0"/>
              <a:t>Theft: The head of Veterans Bureau was convicted of selling hospital supplies for his own profit.  He was imprisoned and fined</a:t>
            </a:r>
          </a:p>
          <a:p>
            <a:r>
              <a:rPr lang="en-US" dirty="0" smtClean="0"/>
              <a:t>Fraud: The Alien Property Custodian was imprisoned for selling former German property  for private profit</a:t>
            </a:r>
          </a:p>
          <a:p>
            <a:r>
              <a:rPr lang="en-US" dirty="0" smtClean="0"/>
              <a:t>The Teapot Dome Scandal: Secretary of the Interior Albert Fall was convicted of accepting bribes from two oil executives in exchange for allowing them to lease government-owned petroleum reserves.  One of the oil fields was at Teapot Dome, Wyoming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“The </a:t>
            </a:r>
            <a:r>
              <a:rPr lang="en-US" dirty="0" smtClean="0"/>
              <a:t>b</a:t>
            </a:r>
            <a:r>
              <a:rPr lang="en-US" smtClean="0"/>
              <a:t>usiness </a:t>
            </a:r>
            <a:r>
              <a:rPr lang="en-US" dirty="0" smtClean="0"/>
              <a:t>of America </a:t>
            </a:r>
            <a:r>
              <a:rPr lang="en-US" smtClean="0"/>
              <a:t>is business</a:t>
            </a:r>
            <a:r>
              <a:rPr lang="en-US" dirty="0" smtClean="0"/>
              <a:t>”</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057400" y="1676400"/>
            <a:ext cx="4800600" cy="480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a:t>
            </a:r>
            <a:endParaRPr lang="en-US" dirty="0"/>
          </a:p>
        </p:txBody>
      </p:sp>
      <p:sp>
        <p:nvSpPr>
          <p:cNvPr id="5" name="Text Placeholder 4"/>
          <p:cNvSpPr>
            <a:spLocks noGrp="1"/>
          </p:cNvSpPr>
          <p:nvPr>
            <p:ph type="body" idx="1"/>
          </p:nvPr>
        </p:nvSpPr>
        <p:spPr>
          <a:xfrm>
            <a:off x="685800" y="4958864"/>
            <a:ext cx="7924800" cy="1137136"/>
          </a:xfrm>
        </p:spPr>
        <p:txBody>
          <a:bodyPr>
            <a:normAutofit fontScale="92500" lnSpcReduction="10000"/>
          </a:bodyPr>
          <a:lstStyle/>
          <a:p>
            <a:r>
              <a:rPr lang="en-US" dirty="0" smtClean="0"/>
              <a:t>The 1920s have been characterized as a decade of  economic, social, and cultural change.  Analyze the extent to which the First World War and consumerism affected United States society during this period.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Coolidge, Prosperity for Some</a:t>
            </a:r>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Calvin Coolidge became president when Harding died in office in 1923</a:t>
            </a:r>
          </a:p>
          <a:p>
            <a:r>
              <a:rPr lang="en-US" dirty="0" smtClean="0"/>
              <a:t>In the 1924 election, Coolidge was returned to office</a:t>
            </a:r>
          </a:p>
          <a:p>
            <a:r>
              <a:rPr lang="en-US" dirty="0" smtClean="0"/>
              <a:t>Coolidge is best known for his laissez-faire approach to the economy and his strong commitment to business interests</a:t>
            </a:r>
          </a:p>
          <a:p>
            <a:r>
              <a:rPr lang="en-US" dirty="0" smtClean="0"/>
              <a:t>Coolidge retained financier Andrew Mellon as Secretary of Treasury </a:t>
            </a:r>
          </a:p>
          <a:p>
            <a:r>
              <a:rPr lang="en-US" dirty="0" smtClean="0"/>
              <a:t>Mellon acted on the philosophy that government’s role was to serve business</a:t>
            </a:r>
            <a:endParaRPr lang="en-US" dirty="0"/>
          </a:p>
        </p:txBody>
      </p:sp>
      <p:pic>
        <p:nvPicPr>
          <p:cNvPr id="6" name="Content Placeholder 5" descr="coolidge.bmp"/>
          <p:cNvPicPr>
            <a:picLocks noGrp="1" noChangeAspect="1"/>
          </p:cNvPicPr>
          <p:nvPr>
            <p:ph sz="quarter" idx="2"/>
          </p:nvPr>
        </p:nvPicPr>
        <p:blipFill>
          <a:blip r:embed="rId2" cstate="print"/>
          <a:stretch>
            <a:fillRect/>
          </a:stretch>
        </p:blipFill>
        <p:spPr>
          <a:xfrm>
            <a:off x="5120309" y="1600199"/>
            <a:ext cx="3109291" cy="441147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Recession			</a:t>
            </a:r>
            <a:endParaRPr lang="en-US" dirty="0"/>
          </a:p>
        </p:txBody>
      </p:sp>
      <p:sp>
        <p:nvSpPr>
          <p:cNvPr id="7" name="Content Placeholder 6"/>
          <p:cNvSpPr>
            <a:spLocks noGrp="1"/>
          </p:cNvSpPr>
          <p:nvPr>
            <p:ph sz="quarter" idx="2"/>
          </p:nvPr>
        </p:nvSpPr>
        <p:spPr/>
        <p:txBody>
          <a:bodyPr>
            <a:normAutofit fontScale="77500" lnSpcReduction="20000"/>
          </a:bodyPr>
          <a:lstStyle/>
          <a:p>
            <a:r>
              <a:rPr lang="en-US" dirty="0" smtClean="0"/>
              <a:t>The end of WWI was followed by a recession caused by the shift from a wartime to a peacetime economy</a:t>
            </a:r>
          </a:p>
          <a:p>
            <a:r>
              <a:rPr lang="en-US" dirty="0" smtClean="0"/>
              <a:t>Production, farm income, and exports fell</a:t>
            </a:r>
          </a:p>
          <a:p>
            <a:r>
              <a:rPr lang="en-US" dirty="0" smtClean="0"/>
              <a:t>Unemployment rose, reaching 11.7 percent in 1921</a:t>
            </a:r>
          </a:p>
          <a:p>
            <a:r>
              <a:rPr lang="en-US" dirty="0" smtClean="0"/>
              <a:t>For farmers, in particular, hardship continued throughout the decade</a:t>
            </a:r>
            <a:endParaRPr lang="en-US" dirty="0"/>
          </a:p>
        </p:txBody>
      </p:sp>
      <p:sp>
        <p:nvSpPr>
          <p:cNvPr id="9" name="Content Placeholder 8"/>
          <p:cNvSpPr>
            <a:spLocks noGrp="1"/>
          </p:cNvSpPr>
          <p:nvPr>
            <p:ph sz="quarter" idx="4"/>
          </p:nvPr>
        </p:nvSpPr>
        <p:spPr/>
        <p:txBody>
          <a:bodyPr>
            <a:normAutofit fontScale="62500" lnSpcReduction="20000"/>
          </a:bodyPr>
          <a:lstStyle/>
          <a:p>
            <a:r>
              <a:rPr lang="en-US" dirty="0" smtClean="0"/>
              <a:t>In other sectors of the economy, however, a period of economic recovery had begun by 1923, when Coolidge became President</a:t>
            </a:r>
          </a:p>
          <a:p>
            <a:r>
              <a:rPr lang="en-US" dirty="0" smtClean="0"/>
              <a:t>The years between 1923 and 1929 were seen as a time of booming business</a:t>
            </a:r>
          </a:p>
          <a:p>
            <a:r>
              <a:rPr lang="en-US" dirty="0" smtClean="0"/>
              <a:t>The Gross National Product (GNP) rose 40%</a:t>
            </a:r>
          </a:p>
          <a:p>
            <a:r>
              <a:rPr lang="en-US" dirty="0" smtClean="0"/>
              <a:t>Per capita income went up 30% </a:t>
            </a:r>
          </a:p>
          <a:p>
            <a:r>
              <a:rPr lang="en-US" dirty="0" smtClean="0"/>
              <a:t>With little inflation, actual purchasing power – and therefore the standard of living – increased</a:t>
            </a:r>
          </a:p>
          <a:p>
            <a:r>
              <a:rPr lang="en-US" dirty="0" smtClean="0"/>
              <a:t>At the time, few people questioned this Coolidge prosperity</a:t>
            </a:r>
          </a:p>
        </p:txBody>
      </p:sp>
      <p:sp>
        <p:nvSpPr>
          <p:cNvPr id="5" name="Title 4"/>
          <p:cNvSpPr>
            <a:spLocks noGrp="1"/>
          </p:cNvSpPr>
          <p:nvPr>
            <p:ph type="title"/>
          </p:nvPr>
        </p:nvSpPr>
        <p:spPr/>
        <p:txBody>
          <a:bodyPr/>
          <a:lstStyle/>
          <a:p>
            <a:r>
              <a:rPr lang="en-US" dirty="0" smtClean="0"/>
              <a:t>Under Coolidge, Prosperity for Some</a:t>
            </a:r>
            <a:endParaRPr lang="en-US" dirty="0"/>
          </a:p>
        </p:txBody>
      </p:sp>
      <p:sp>
        <p:nvSpPr>
          <p:cNvPr id="8" name="Text Placeholder 7"/>
          <p:cNvSpPr>
            <a:spLocks noGrp="1"/>
          </p:cNvSpPr>
          <p:nvPr>
            <p:ph type="body" idx="3"/>
          </p:nvPr>
        </p:nvSpPr>
        <p:spPr/>
        <p:txBody>
          <a:bodyPr/>
          <a:lstStyle/>
          <a:p>
            <a:r>
              <a:rPr lang="en-US" dirty="0" smtClean="0"/>
              <a:t>Recovery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p:txBody>
          <a:bodyPr>
            <a:normAutofit fontScale="62500" lnSpcReduction="20000"/>
          </a:bodyPr>
          <a:lstStyle/>
          <a:p>
            <a:r>
              <a:rPr lang="en-US" dirty="0" smtClean="0"/>
              <a:t>Business and the wealthiest citizens were helped by tax laws that reduced personal income tax rates, particularly for upper income groups, removed most excise taxed, and lowered corporate income taxes</a:t>
            </a:r>
          </a:p>
          <a:p>
            <a:r>
              <a:rPr lang="en-US" dirty="0" smtClean="0"/>
              <a:t>The government reduced the national debt and balanced the budget by raising tariffs and demanding repayment of war debts</a:t>
            </a:r>
          </a:p>
          <a:p>
            <a:r>
              <a:rPr lang="en-US" dirty="0" smtClean="0"/>
              <a:t>Tariff rates were raised in return to protectionism.  Republicans argued that higher tariffs would limit foreign imports, thus protecting US industry and agriculture from foreign competition, but the actual effect was to weaken the world economy</a:t>
            </a:r>
          </a:p>
          <a:p>
            <a:r>
              <a:rPr lang="en-US" dirty="0" smtClean="0"/>
              <a:t>Regulatory agencies such as the Federal Reserve Board, the Federal Trade Commission and the Interstate Commerce Commission were staffed with the people who saw their role as assisting business rather than regulating it</a:t>
            </a:r>
          </a:p>
          <a:p>
            <a:r>
              <a:rPr lang="en-US" dirty="0" smtClean="0"/>
              <a:t>A relaxed attitude toward corporate mergers was supported by the executive branch and by the Supreme Court.  By 1929, about 1,300 corporations produced three fourths of all American manufactured goods, and 200 companies owned half of the nation’s wealth</a:t>
            </a:r>
          </a:p>
          <a:p>
            <a:endParaRPr lang="en-US" dirty="0"/>
          </a:p>
        </p:txBody>
      </p:sp>
      <p:sp>
        <p:nvSpPr>
          <p:cNvPr id="9" name="Text Placeholder 8"/>
          <p:cNvSpPr>
            <a:spLocks noGrp="1"/>
          </p:cNvSpPr>
          <p:nvPr>
            <p:ph type="body" idx="2"/>
          </p:nvPr>
        </p:nvSpPr>
        <p:spPr/>
        <p:txBody>
          <a:bodyPr/>
          <a:lstStyle/>
          <a:p>
            <a:r>
              <a:rPr lang="en-US" dirty="0" smtClean="0"/>
              <a:t>Some groups, especially big corporations and the wealthy, benefited greatly from Coolidge prosperity.</a:t>
            </a:r>
          </a:p>
          <a:p>
            <a:r>
              <a:rPr lang="en-US" dirty="0" smtClean="0"/>
              <a:t>For example:</a:t>
            </a:r>
            <a:endParaRPr lang="en-US" dirty="0"/>
          </a:p>
        </p:txBody>
      </p:sp>
      <p:sp>
        <p:nvSpPr>
          <p:cNvPr id="7" name="Title 6"/>
          <p:cNvSpPr>
            <a:spLocks noGrp="1"/>
          </p:cNvSpPr>
          <p:nvPr>
            <p:ph type="title"/>
          </p:nvPr>
        </p:nvSpPr>
        <p:spPr/>
        <p:txBody>
          <a:bodyPr/>
          <a:lstStyle/>
          <a:p>
            <a:r>
              <a:rPr lang="en-US" dirty="0" smtClean="0"/>
              <a:t>Pro-Business Policies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Economic Boom Bypasses Other</a:t>
            </a:r>
            <a:endParaRPr lang="en-US" dirty="0"/>
          </a:p>
        </p:txBody>
      </p:sp>
      <p:sp>
        <p:nvSpPr>
          <p:cNvPr id="6" name="Content Placeholder 5"/>
          <p:cNvSpPr>
            <a:spLocks noGrp="1"/>
          </p:cNvSpPr>
          <p:nvPr>
            <p:ph sz="quarter" idx="1"/>
          </p:nvPr>
        </p:nvSpPr>
        <p:spPr/>
        <p:txBody>
          <a:bodyPr>
            <a:normAutofit fontScale="92500" lnSpcReduction="20000"/>
          </a:bodyPr>
          <a:lstStyle/>
          <a:p>
            <a:r>
              <a:rPr lang="en-US" dirty="0" smtClean="0"/>
              <a:t>Coolidge prosperity was not for everyone</a:t>
            </a:r>
          </a:p>
          <a:p>
            <a:r>
              <a:rPr lang="en-US" dirty="0" smtClean="0"/>
              <a:t>Key Segments of the population failed to share in the general rise in living standards</a:t>
            </a:r>
            <a:endParaRPr lang="en-US" dirty="0"/>
          </a:p>
        </p:txBody>
      </p:sp>
      <p:sp>
        <p:nvSpPr>
          <p:cNvPr id="7" name="Content Placeholder 6"/>
          <p:cNvSpPr>
            <a:spLocks noGrp="1"/>
          </p:cNvSpPr>
          <p:nvPr>
            <p:ph sz="quarter" idx="2"/>
          </p:nvPr>
        </p:nvSpPr>
        <p:spPr/>
        <p:txBody>
          <a:bodyPr>
            <a:normAutofit fontScale="92500" lnSpcReduction="20000"/>
          </a:bodyPr>
          <a:lstStyle/>
          <a:p>
            <a:pPr>
              <a:buNone/>
            </a:pPr>
            <a:r>
              <a:rPr lang="en-US" dirty="0" smtClean="0"/>
              <a:t>Labor</a:t>
            </a:r>
          </a:p>
          <a:p>
            <a:pPr lvl="1"/>
            <a:r>
              <a:rPr lang="en-US" dirty="0" smtClean="0"/>
              <a:t>Strikes had dropped sharply during WWI, mainly because the Wilson government supported collective bargaining in return for a no-strike pledge</a:t>
            </a:r>
          </a:p>
          <a:p>
            <a:pPr lvl="1"/>
            <a:r>
              <a:rPr lang="en-US" dirty="0" smtClean="0"/>
              <a:t>Membership in the AFL grew, and wages for was industry employees rose sharply</a:t>
            </a:r>
          </a:p>
          <a:p>
            <a:pPr lvl="1"/>
            <a:r>
              <a:rPr lang="en-US" dirty="0" smtClean="0"/>
              <a:t>However, inflation wiped out any real gains in buying power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Labor</a:t>
            </a:r>
            <a:endParaRPr lang="en-US" dirty="0"/>
          </a:p>
        </p:txBody>
      </p:sp>
      <p:sp>
        <p:nvSpPr>
          <p:cNvPr id="6" name="Content Placeholder 5"/>
          <p:cNvSpPr>
            <a:spLocks noGrp="1"/>
          </p:cNvSpPr>
          <p:nvPr>
            <p:ph sz="quarter" idx="1"/>
          </p:nvPr>
        </p:nvSpPr>
        <p:spPr/>
        <p:txBody>
          <a:bodyPr>
            <a:normAutofit fontScale="92500" lnSpcReduction="20000"/>
          </a:bodyPr>
          <a:lstStyle/>
          <a:p>
            <a:r>
              <a:rPr lang="en-US" dirty="0" smtClean="0"/>
              <a:t>The 1920’s saw a reversal of any union gains</a:t>
            </a:r>
          </a:p>
          <a:p>
            <a:r>
              <a:rPr lang="en-US" dirty="0" smtClean="0"/>
              <a:t>Strikes in the steel, mining and railroad industries, in part because the government used not only troops to end the strikes but also injunctions, which are court orders that prohibit  specified actions </a:t>
            </a:r>
          </a:p>
          <a:p>
            <a:r>
              <a:rPr lang="en-US" dirty="0" smtClean="0"/>
              <a:t>The Supreme Court also ruled against child labor laws and against minimum wages for women and children</a:t>
            </a:r>
          </a:p>
          <a:p>
            <a:r>
              <a:rPr lang="en-US" dirty="0" smtClean="0"/>
              <a:t>In addition, some companies began to offer health and life insurance in hopes of lessening workers’ interest in unions</a:t>
            </a:r>
          </a:p>
          <a:p>
            <a:r>
              <a:rPr lang="en-US" dirty="0" smtClean="0"/>
              <a:t>The strategy often worked – Membership in labor unions fell from a high of about 5 million in 1921 to under 3.5 million in 1929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
            </a:r>
            <a:endParaRPr lang="en-US" dirty="0"/>
          </a:p>
        </p:txBody>
      </p:sp>
      <p:sp>
        <p:nvSpPr>
          <p:cNvPr id="3" name="Content Placeholder 2"/>
          <p:cNvSpPr>
            <a:spLocks noGrp="1"/>
          </p:cNvSpPr>
          <p:nvPr>
            <p:ph sz="quarter" idx="1"/>
          </p:nvPr>
        </p:nvSpPr>
        <p:spPr/>
        <p:txBody>
          <a:bodyPr>
            <a:normAutofit fontScale="92500"/>
          </a:bodyPr>
          <a:lstStyle/>
          <a:p>
            <a:r>
              <a:rPr lang="en-US" dirty="0" smtClean="0"/>
              <a:t>While the labor movement weakened in the 1920s, conditions improved for many workers</a:t>
            </a:r>
          </a:p>
          <a:p>
            <a:r>
              <a:rPr lang="en-US" dirty="0" smtClean="0"/>
              <a:t>After 1923, unemployment averaged 5% or less</a:t>
            </a:r>
          </a:p>
          <a:p>
            <a:r>
              <a:rPr lang="en-US" dirty="0" smtClean="0"/>
              <a:t>Worker productivity rose over 40% </a:t>
            </a:r>
          </a:p>
          <a:p>
            <a:r>
              <a:rPr lang="en-US" dirty="0" smtClean="0"/>
              <a:t>In general, however, real wages of workers increased only slightly during this period , boosted primarily by wages of workers in the new industries such as communications and automobile manufacturing</a:t>
            </a:r>
          </a:p>
          <a:p>
            <a:r>
              <a:rPr lang="en-US" dirty="0" smtClean="0"/>
              <a:t>This situation meant that they could not afford to buy many of the new consumer goods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Farmers</a:t>
            </a:r>
            <a:endParaRPr lang="en-US" dirty="0"/>
          </a:p>
        </p:txBody>
      </p:sp>
      <p:sp>
        <p:nvSpPr>
          <p:cNvPr id="5" name="Content Placeholder 4"/>
          <p:cNvSpPr>
            <a:spLocks noGrp="1"/>
          </p:cNvSpPr>
          <p:nvPr>
            <p:ph sz="quarter" idx="1"/>
          </p:nvPr>
        </p:nvSpPr>
        <p:spPr/>
        <p:txBody>
          <a:bodyPr/>
          <a:lstStyle/>
          <a:p>
            <a:r>
              <a:rPr lang="en-US" dirty="0" smtClean="0"/>
              <a:t>The only farmers to benefit from Coolidge prosperity were those involved in large commercial operations</a:t>
            </a:r>
          </a:p>
          <a:p>
            <a:r>
              <a:rPr lang="en-US" dirty="0" smtClean="0"/>
              <a:t>Small farmers were hurt by a combination of factors</a:t>
            </a:r>
            <a:endParaRPr lang="en-US" dirty="0"/>
          </a:p>
        </p:txBody>
      </p:sp>
      <p:pic>
        <p:nvPicPr>
          <p:cNvPr id="7" name="Content Placeholder 6" descr="image015.jpg"/>
          <p:cNvPicPr>
            <a:picLocks noGrp="1" noChangeAspect="1"/>
          </p:cNvPicPr>
          <p:nvPr>
            <p:ph sz="quarter" idx="2"/>
          </p:nvPr>
        </p:nvPicPr>
        <p:blipFill>
          <a:blip r:embed="rId2" cstate="print"/>
          <a:stretch>
            <a:fillRect/>
          </a:stretch>
        </p:blipFill>
        <p:spPr>
          <a:xfrm>
            <a:off x="4671219" y="1530350"/>
            <a:ext cx="4013200" cy="45593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Farmers</a:t>
            </a:r>
            <a:endParaRPr lang="en-US" dirty="0"/>
          </a:p>
        </p:txBody>
      </p:sp>
      <p:sp>
        <p:nvSpPr>
          <p:cNvPr id="6" name="Content Placeholder 5"/>
          <p:cNvSpPr>
            <a:spLocks noGrp="1"/>
          </p:cNvSpPr>
          <p:nvPr>
            <p:ph sz="quarter" idx="1"/>
          </p:nvPr>
        </p:nvSpPr>
        <p:spPr/>
        <p:txBody>
          <a:bodyPr>
            <a:normAutofit fontScale="85000" lnSpcReduction="20000"/>
          </a:bodyPr>
          <a:lstStyle/>
          <a:p>
            <a:r>
              <a:rPr lang="en-US" dirty="0" smtClean="0"/>
              <a:t>Farmers expanded production during WWI in response to rising prices and the demand for food.  They added to their acreage and brought more farm machinery </a:t>
            </a:r>
          </a:p>
          <a:p>
            <a:r>
              <a:rPr lang="en-US" dirty="0" smtClean="0"/>
              <a:t>New machinery and new farm techniques increased farmers’ crop yield per acre </a:t>
            </a:r>
          </a:p>
          <a:p>
            <a:r>
              <a:rPr lang="en-US" dirty="0" smtClean="0"/>
              <a:t>After the was, when European farms began producing again, American farmers  were growing too much.  With overproduction the prices of both farm products and farmland decreased dramatically</a:t>
            </a:r>
          </a:p>
          <a:p>
            <a:r>
              <a:rPr lang="en-US" dirty="0" smtClean="0"/>
              <a:t>Net farm income feel 50% during the 1920s.  As farm income fell, many farmers lost their land when they could not make their mortgage payments.  As a result, the number of farmers declined, too.  By 1930, only about 20 percent of the labor force made a living farming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Native Americans</a:t>
            </a:r>
            <a:endParaRPr lang="en-US" dirty="0"/>
          </a:p>
        </p:txBody>
      </p:sp>
      <p:sp>
        <p:nvSpPr>
          <p:cNvPr id="6" name="Content Placeholder 5"/>
          <p:cNvSpPr>
            <a:spLocks noGrp="1"/>
          </p:cNvSpPr>
          <p:nvPr>
            <p:ph sz="quarter" idx="2"/>
          </p:nvPr>
        </p:nvSpPr>
        <p:spPr/>
        <p:txBody>
          <a:bodyPr>
            <a:normAutofit fontScale="92500"/>
          </a:bodyPr>
          <a:lstStyle/>
          <a:p>
            <a:r>
              <a:rPr lang="en-US" dirty="0" smtClean="0"/>
              <a:t>During the 1920s, Native Americans had the highest unemployment rate of any group and the shortest average life span</a:t>
            </a:r>
          </a:p>
          <a:p>
            <a:r>
              <a:rPr lang="en-US" dirty="0" smtClean="0"/>
              <a:t>Most lived on reservations, without the basics, such as heat and running water</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smtClean="0"/>
              <a:t>African Americans who migrated to the North enjoyed a higher standard of living than in the South</a:t>
            </a:r>
          </a:p>
          <a:p>
            <a:r>
              <a:rPr lang="en-US" dirty="0" smtClean="0"/>
              <a:t>However they still earned less than white workers and experienced a higher rate of unemployment</a:t>
            </a:r>
            <a:endParaRPr lang="en-US" dirty="0"/>
          </a:p>
        </p:txBody>
      </p:sp>
      <p:sp>
        <p:nvSpPr>
          <p:cNvPr id="4" name="Title 3"/>
          <p:cNvSpPr>
            <a:spLocks noGrp="1"/>
          </p:cNvSpPr>
          <p:nvPr>
            <p:ph type="title"/>
          </p:nvPr>
        </p:nvSpPr>
        <p:spPr/>
        <p:txBody>
          <a:bodyPr/>
          <a:lstStyle/>
          <a:p>
            <a:r>
              <a:rPr lang="en-US" dirty="0" smtClean="0"/>
              <a:t>Economic Boom Bypasses Other</a:t>
            </a:r>
            <a:endParaRPr lang="en-US" dirty="0"/>
          </a:p>
        </p:txBody>
      </p:sp>
      <p:sp>
        <p:nvSpPr>
          <p:cNvPr id="7" name="Text Placeholder 6"/>
          <p:cNvSpPr>
            <a:spLocks noGrp="1"/>
          </p:cNvSpPr>
          <p:nvPr>
            <p:ph type="body" idx="3"/>
          </p:nvPr>
        </p:nvSpPr>
        <p:spPr/>
        <p:txBody>
          <a:bodyPr/>
          <a:lstStyle/>
          <a:p>
            <a:r>
              <a:rPr lang="en-US" dirty="0" smtClean="0"/>
              <a:t>African Americans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Stock Market Speculation</a:t>
            </a:r>
            <a:endParaRPr lang="en-US" dirty="0"/>
          </a:p>
        </p:txBody>
      </p:sp>
      <p:sp>
        <p:nvSpPr>
          <p:cNvPr id="8" name="Content Placeholder 7"/>
          <p:cNvSpPr>
            <a:spLocks noGrp="1"/>
          </p:cNvSpPr>
          <p:nvPr>
            <p:ph sz="quarter" idx="1"/>
          </p:nvPr>
        </p:nvSpPr>
        <p:spPr/>
        <p:txBody>
          <a:bodyPr/>
          <a:lstStyle/>
          <a:p>
            <a:r>
              <a:rPr lang="en-US" dirty="0" smtClean="0"/>
              <a:t>The economic recovery helped produce a surge of investment in the stock market</a:t>
            </a:r>
          </a:p>
          <a:p>
            <a:r>
              <a:rPr lang="en-US" dirty="0" smtClean="0"/>
              <a:t>Optimistic business and government leaders saw no end to the boom</a:t>
            </a:r>
          </a:p>
          <a:p>
            <a:r>
              <a:rPr lang="en-US" dirty="0" smtClean="0"/>
              <a:t>They encouraged everyone to play the bull market- that is, the rising stock market</a:t>
            </a:r>
          </a:p>
          <a:p>
            <a:r>
              <a:rPr lang="en-US" dirty="0" smtClean="0"/>
              <a:t>Some families invested their life savings </a:t>
            </a:r>
          </a:p>
          <a:p>
            <a:r>
              <a:rPr lang="en-US" dirty="0" smtClean="0"/>
              <a:t>The profits rolled in – for a while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 and Prosperity: 1917-1929</a:t>
            </a:r>
            <a:endParaRPr lang="en-US" dirty="0"/>
          </a:p>
        </p:txBody>
      </p:sp>
      <p:sp>
        <p:nvSpPr>
          <p:cNvPr id="3" name="Content Placeholder 2"/>
          <p:cNvSpPr>
            <a:spLocks noGrp="1"/>
          </p:cNvSpPr>
          <p:nvPr>
            <p:ph sz="quarter" idx="1"/>
          </p:nvPr>
        </p:nvSpPr>
        <p:spPr/>
        <p:txBody>
          <a:bodyPr>
            <a:normAutofit/>
          </a:bodyPr>
          <a:lstStyle/>
          <a:p>
            <a:r>
              <a:rPr lang="en-US" dirty="0" smtClean="0"/>
              <a:t>The 1920’s were a time of many changes in the economic and social aspects of life in the US</a:t>
            </a:r>
          </a:p>
          <a:p>
            <a:r>
              <a:rPr lang="en-US" dirty="0" smtClean="0"/>
              <a:t>Following WWI, the US struggled to return to what President Harding called “normalcy”</a:t>
            </a:r>
          </a:p>
          <a:p>
            <a:r>
              <a:rPr lang="en-US" dirty="0" smtClean="0"/>
              <a:t>However the impact of the war, the new age of consumerism, the automobile and the growth of suburbs contributed to the creation of a different and new national lifestyle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Speculation</a:t>
            </a:r>
            <a:endParaRPr lang="en-US" dirty="0"/>
          </a:p>
        </p:txBody>
      </p:sp>
      <p:sp>
        <p:nvSpPr>
          <p:cNvPr id="3" name="Content Placeholder 2"/>
          <p:cNvSpPr>
            <a:spLocks noGrp="1"/>
          </p:cNvSpPr>
          <p:nvPr>
            <p:ph sz="quarter" idx="1"/>
          </p:nvPr>
        </p:nvSpPr>
        <p:spPr/>
        <p:txBody>
          <a:bodyPr/>
          <a:lstStyle/>
          <a:p>
            <a:r>
              <a:rPr lang="en-US" dirty="0" smtClean="0"/>
              <a:t>Yet the new wealth flowed from a stock market with a deeply flawed structure</a:t>
            </a:r>
          </a:p>
          <a:p>
            <a:r>
              <a:rPr lang="en-US" dirty="0" smtClean="0"/>
              <a:t>This meant that buyers could purchase stocks by making only a small down payments in cash – sometimes as low as 5% of the value of the stocks</a:t>
            </a:r>
          </a:p>
          <a:p>
            <a:r>
              <a:rPr lang="en-US" dirty="0" smtClean="0"/>
              <a:t>They borrowed the rest from brokers and counted on their profits to repay the loans</a:t>
            </a:r>
          </a:p>
          <a:p>
            <a:r>
              <a:rPr lang="en-US" dirty="0" smtClean="0"/>
              <a:t>The system worked as long as the </a:t>
            </a:r>
            <a:r>
              <a:rPr lang="en-US" smtClean="0"/>
              <a:t>profits continued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Consumption</a:t>
            </a:r>
            <a:endParaRPr lang="en-US" dirty="0"/>
          </a:p>
        </p:txBody>
      </p:sp>
      <p:sp>
        <p:nvSpPr>
          <p:cNvPr id="3" name="Content Placeholder 2"/>
          <p:cNvSpPr>
            <a:spLocks noGrp="1"/>
          </p:cNvSpPr>
          <p:nvPr>
            <p:ph sz="quarter" idx="1"/>
          </p:nvPr>
        </p:nvSpPr>
        <p:spPr/>
        <p:txBody>
          <a:bodyPr/>
          <a:lstStyle/>
          <a:p>
            <a:r>
              <a:rPr lang="en-US" dirty="0" smtClean="0"/>
              <a:t>The 1920s were a time of mass consumption – huge quantities of manufactured goods were available, and many people had more money to spend on them </a:t>
            </a:r>
            <a:endParaRPr lang="en-US" dirty="0"/>
          </a:p>
        </p:txBody>
      </p:sp>
    </p:spTree>
    <p:extLst>
      <p:ext uri="{BB962C8B-B14F-4D97-AF65-F5344CB8AC3E}">
        <p14:creationId xmlns:p14="http://schemas.microsoft.com/office/powerpoint/2010/main" val="1128341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New Industries on American Life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08181037"/>
              </p:ext>
            </p:extLst>
          </p:nvPr>
        </p:nvGraphicFramePr>
        <p:xfrm>
          <a:off x="457200" y="1524000"/>
          <a:ext cx="8458200" cy="4876798"/>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000"/>
                    </a:ext>
                  </a:extLst>
                </a:gridCol>
              </a:tblGrid>
              <a:tr h="391646">
                <a:tc>
                  <a:txBody>
                    <a:bodyPr/>
                    <a:lstStyle/>
                    <a:p>
                      <a:r>
                        <a:rPr lang="en-US" dirty="0" smtClean="0"/>
                        <a:t>The Automobile</a:t>
                      </a:r>
                      <a:r>
                        <a:rPr lang="en-US" baseline="0" dirty="0" smtClean="0"/>
                        <a:t> Industry</a:t>
                      </a:r>
                      <a:endParaRPr lang="en-US" dirty="0"/>
                    </a:p>
                  </a:txBody>
                  <a:tcPr/>
                </a:tc>
                <a:extLst>
                  <a:ext uri="{0D108BD9-81ED-4DB2-BD59-A6C34878D82A}">
                    <a16:rowId xmlns:a16="http://schemas.microsoft.com/office/drawing/2014/main" val="10000"/>
                  </a:ext>
                </a:extLst>
              </a:tr>
              <a:tr h="391646">
                <a:tc>
                  <a:txBody>
                    <a:bodyPr/>
                    <a:lstStyle/>
                    <a:p>
                      <a:r>
                        <a:rPr lang="en-US" dirty="0" smtClean="0"/>
                        <a:t>1.</a:t>
                      </a:r>
                      <a:r>
                        <a:rPr lang="en-US" baseline="0" dirty="0" smtClean="0"/>
                        <a:t> Stimulated the steel, rubber, paint, glass and oil industries</a:t>
                      </a:r>
                      <a:endParaRPr lang="en-US" dirty="0"/>
                    </a:p>
                  </a:txBody>
                  <a:tcPr/>
                </a:tc>
                <a:extLst>
                  <a:ext uri="{0D108BD9-81ED-4DB2-BD59-A6C34878D82A}">
                    <a16:rowId xmlns:a16="http://schemas.microsoft.com/office/drawing/2014/main" val="10001"/>
                  </a:ext>
                </a:extLst>
              </a:tr>
              <a:tr h="391646">
                <a:tc>
                  <a:txBody>
                    <a:bodyPr/>
                    <a:lstStyle/>
                    <a:p>
                      <a:r>
                        <a:rPr lang="en-US" dirty="0" smtClean="0"/>
                        <a:t>2. Accelerated a middle-class move to the suburbs that fueled</a:t>
                      </a:r>
                      <a:r>
                        <a:rPr lang="en-US" baseline="0" dirty="0" smtClean="0"/>
                        <a:t> a real estate boom</a:t>
                      </a:r>
                      <a:endParaRPr lang="en-US" dirty="0"/>
                    </a:p>
                  </a:txBody>
                  <a:tcPr/>
                </a:tc>
                <a:extLst>
                  <a:ext uri="{0D108BD9-81ED-4DB2-BD59-A6C34878D82A}">
                    <a16:rowId xmlns:a16="http://schemas.microsoft.com/office/drawing/2014/main" val="10002"/>
                  </a:ext>
                </a:extLst>
              </a:tr>
              <a:tr h="391646">
                <a:tc>
                  <a:txBody>
                    <a:bodyPr/>
                    <a:lstStyle/>
                    <a:p>
                      <a:r>
                        <a:rPr lang="en-US" dirty="0" smtClean="0"/>
                        <a:t>3.</a:t>
                      </a:r>
                      <a:r>
                        <a:rPr lang="en-US" baseline="0" dirty="0" smtClean="0"/>
                        <a:t> Led to an increase in highways and a decline in railroad construction and use</a:t>
                      </a:r>
                      <a:endParaRPr lang="en-US" dirty="0"/>
                    </a:p>
                  </a:txBody>
                  <a:tcPr/>
                </a:tc>
                <a:extLst>
                  <a:ext uri="{0D108BD9-81ED-4DB2-BD59-A6C34878D82A}">
                    <a16:rowId xmlns:a16="http://schemas.microsoft.com/office/drawing/2014/main" val="10003"/>
                  </a:ext>
                </a:extLst>
              </a:tr>
              <a:tr h="391646">
                <a:tc>
                  <a:txBody>
                    <a:bodyPr/>
                    <a:lstStyle/>
                    <a:p>
                      <a:r>
                        <a:rPr lang="en-US" dirty="0" smtClean="0"/>
                        <a:t>4. Caused tractors to replace horses on farms</a:t>
                      </a:r>
                      <a:endParaRPr lang="en-US" dirty="0"/>
                    </a:p>
                  </a:txBody>
                  <a:tcPr/>
                </a:tc>
                <a:extLst>
                  <a:ext uri="{0D108BD9-81ED-4DB2-BD59-A6C34878D82A}">
                    <a16:rowId xmlns:a16="http://schemas.microsoft.com/office/drawing/2014/main" val="10004"/>
                  </a:ext>
                </a:extLst>
              </a:tr>
              <a:tr h="675992">
                <a:tc>
                  <a:txBody>
                    <a:bodyPr/>
                    <a:lstStyle/>
                    <a:p>
                      <a:r>
                        <a:rPr lang="en-US" dirty="0" smtClean="0"/>
                        <a:t>5. Increased social equality as low prices made cars available to Americans at</a:t>
                      </a:r>
                      <a:r>
                        <a:rPr lang="en-US" baseline="0" dirty="0" smtClean="0"/>
                        <a:t> almost all income levels</a:t>
                      </a:r>
                      <a:endParaRPr lang="en-US" dirty="0"/>
                    </a:p>
                  </a:txBody>
                  <a:tcPr/>
                </a:tc>
                <a:extLst>
                  <a:ext uri="{0D108BD9-81ED-4DB2-BD59-A6C34878D82A}">
                    <a16:rowId xmlns:a16="http://schemas.microsoft.com/office/drawing/2014/main" val="10005"/>
                  </a:ext>
                </a:extLst>
              </a:tr>
              <a:tr h="391646">
                <a:tc>
                  <a:txBody>
                    <a:bodyPr/>
                    <a:lstStyle/>
                    <a:p>
                      <a:r>
                        <a:rPr lang="en-US" dirty="0" smtClean="0"/>
                        <a:t>6. Stimulated installment buying</a:t>
                      </a:r>
                      <a:endParaRPr lang="en-US" dirty="0"/>
                    </a:p>
                  </a:txBody>
                  <a:tcPr/>
                </a:tc>
                <a:extLst>
                  <a:ext uri="{0D108BD9-81ED-4DB2-BD59-A6C34878D82A}">
                    <a16:rowId xmlns:a16="http://schemas.microsoft.com/office/drawing/2014/main" val="10006"/>
                  </a:ext>
                </a:extLst>
              </a:tr>
              <a:tr h="391646">
                <a:tc>
                  <a:txBody>
                    <a:bodyPr/>
                    <a:lstStyle/>
                    <a:p>
                      <a:r>
                        <a:rPr lang="en-US" dirty="0" smtClean="0"/>
                        <a:t>7. Contributed to growing sophistication</a:t>
                      </a:r>
                      <a:r>
                        <a:rPr lang="en-US" baseline="0" dirty="0" smtClean="0"/>
                        <a:t> of advertising techniques </a:t>
                      </a:r>
                      <a:endParaRPr lang="en-US" dirty="0"/>
                    </a:p>
                  </a:txBody>
                  <a:tcPr/>
                </a:tc>
                <a:extLst>
                  <a:ext uri="{0D108BD9-81ED-4DB2-BD59-A6C34878D82A}">
                    <a16:rowId xmlns:a16="http://schemas.microsoft.com/office/drawing/2014/main" val="10007"/>
                  </a:ext>
                </a:extLst>
              </a:tr>
              <a:tr h="391646">
                <a:tc>
                  <a:txBody>
                    <a:bodyPr/>
                    <a:lstStyle/>
                    <a:p>
                      <a:r>
                        <a:rPr lang="en-US" dirty="0" smtClean="0"/>
                        <a:t>8. Expanded</a:t>
                      </a:r>
                      <a:r>
                        <a:rPr lang="en-US" baseline="0" dirty="0" smtClean="0"/>
                        <a:t> cities into larger urban areas</a:t>
                      </a:r>
                      <a:endParaRPr lang="en-US" dirty="0"/>
                    </a:p>
                  </a:txBody>
                  <a:tcPr/>
                </a:tc>
                <a:extLst>
                  <a:ext uri="{0D108BD9-81ED-4DB2-BD59-A6C34878D82A}">
                    <a16:rowId xmlns:a16="http://schemas.microsoft.com/office/drawing/2014/main" val="10008"/>
                  </a:ext>
                </a:extLst>
              </a:tr>
              <a:tr h="675992">
                <a:tc>
                  <a:txBody>
                    <a:bodyPr/>
                    <a:lstStyle/>
                    <a:p>
                      <a:r>
                        <a:rPr lang="en-US" dirty="0" smtClean="0"/>
                        <a:t>9. Stimulated development of services such as gas stations,</a:t>
                      </a:r>
                      <a:r>
                        <a:rPr lang="en-US" baseline="0" dirty="0" smtClean="0"/>
                        <a:t> motels, supermarkets and shopping malls</a:t>
                      </a:r>
                      <a:endParaRPr lang="en-US" dirty="0"/>
                    </a:p>
                  </a:txBody>
                  <a:tcPr/>
                </a:tc>
                <a:extLst>
                  <a:ext uri="{0D108BD9-81ED-4DB2-BD59-A6C34878D82A}">
                    <a16:rowId xmlns:a16="http://schemas.microsoft.com/office/drawing/2014/main" val="10009"/>
                  </a:ext>
                </a:extLst>
              </a:tr>
              <a:tr h="391646">
                <a:tc>
                  <a:txBody>
                    <a:bodyPr/>
                    <a:lstStyle/>
                    <a:p>
                      <a:r>
                        <a:rPr lang="en-US" dirty="0" smtClean="0"/>
                        <a:t>10. Gave greater independence</a:t>
                      </a:r>
                      <a:r>
                        <a:rPr lang="en-US" baseline="0" dirty="0" smtClean="0"/>
                        <a:t> to women and teenagers, changing family life</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91537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New Industries on American Life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5253673"/>
              </p:ext>
            </p:extLst>
          </p:nvPr>
        </p:nvGraphicFramePr>
        <p:xfrm>
          <a:off x="457200" y="1524000"/>
          <a:ext cx="8229600" cy="40386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610507">
                <a:tc>
                  <a:txBody>
                    <a:bodyPr/>
                    <a:lstStyle/>
                    <a:p>
                      <a:r>
                        <a:rPr lang="en-US" dirty="0" smtClean="0"/>
                        <a:t>The Electrical</a:t>
                      </a:r>
                      <a:r>
                        <a:rPr lang="en-US" baseline="0" dirty="0" smtClean="0"/>
                        <a:t> Industry</a:t>
                      </a:r>
                      <a:endParaRPr lang="en-US" dirty="0"/>
                    </a:p>
                  </a:txBody>
                  <a:tcPr/>
                </a:tc>
                <a:extLst>
                  <a:ext uri="{0D108BD9-81ED-4DB2-BD59-A6C34878D82A}">
                    <a16:rowId xmlns:a16="http://schemas.microsoft.com/office/drawing/2014/main" val="10000"/>
                  </a:ext>
                </a:extLst>
              </a:tr>
              <a:tr h="610507">
                <a:tc>
                  <a:txBody>
                    <a:bodyPr/>
                    <a:lstStyle/>
                    <a:p>
                      <a:r>
                        <a:rPr lang="en-US" dirty="0" smtClean="0"/>
                        <a:t>1.</a:t>
                      </a:r>
                      <a:r>
                        <a:rPr lang="en-US" baseline="0" dirty="0" smtClean="0"/>
                        <a:t> Changed homes, businesses, and cities through electric lights</a:t>
                      </a:r>
                      <a:endParaRPr lang="en-US" dirty="0"/>
                    </a:p>
                  </a:txBody>
                  <a:tcPr/>
                </a:tc>
                <a:extLst>
                  <a:ext uri="{0D108BD9-81ED-4DB2-BD59-A6C34878D82A}">
                    <a16:rowId xmlns:a16="http://schemas.microsoft.com/office/drawing/2014/main" val="10001"/>
                  </a:ext>
                </a:extLst>
              </a:tr>
              <a:tr h="610507">
                <a:tc>
                  <a:txBody>
                    <a:bodyPr/>
                    <a:lstStyle/>
                    <a:p>
                      <a:r>
                        <a:rPr lang="en-US" dirty="0" smtClean="0"/>
                        <a:t>2. Helped double business productivity </a:t>
                      </a:r>
                      <a:r>
                        <a:rPr lang="en-US" baseline="0" dirty="0" smtClean="0"/>
                        <a:t>through electric power</a:t>
                      </a:r>
                      <a:endParaRPr lang="en-US" dirty="0"/>
                    </a:p>
                  </a:txBody>
                  <a:tcPr/>
                </a:tc>
                <a:extLst>
                  <a:ext uri="{0D108BD9-81ED-4DB2-BD59-A6C34878D82A}">
                    <a16:rowId xmlns:a16="http://schemas.microsoft.com/office/drawing/2014/main" val="10002"/>
                  </a:ext>
                </a:extLst>
              </a:tr>
              <a:tr h="997772">
                <a:tc>
                  <a:txBody>
                    <a:bodyPr/>
                    <a:lstStyle/>
                    <a:p>
                      <a:r>
                        <a:rPr lang="en-US" dirty="0" smtClean="0"/>
                        <a:t>3.</a:t>
                      </a:r>
                      <a:r>
                        <a:rPr lang="en-US" baseline="0" dirty="0" smtClean="0"/>
                        <a:t> Transformed life and leisure with electric-powered durable goods such as washing machines, stoves, vacuum cleaners, refrigerators , and irons</a:t>
                      </a:r>
                      <a:endParaRPr lang="en-US" dirty="0"/>
                    </a:p>
                  </a:txBody>
                  <a:tcPr/>
                </a:tc>
                <a:extLst>
                  <a:ext uri="{0D108BD9-81ED-4DB2-BD59-A6C34878D82A}">
                    <a16:rowId xmlns:a16="http://schemas.microsoft.com/office/drawing/2014/main" val="10003"/>
                  </a:ext>
                </a:extLst>
              </a:tr>
              <a:tr h="610507">
                <a:tc>
                  <a:txBody>
                    <a:bodyPr/>
                    <a:lstStyle/>
                    <a:p>
                      <a:r>
                        <a:rPr lang="en-US" dirty="0" smtClean="0"/>
                        <a:t>4. Stimulate installment buying</a:t>
                      </a:r>
                      <a:endParaRPr lang="en-US" dirty="0"/>
                    </a:p>
                  </a:txBody>
                  <a:tcPr/>
                </a:tc>
                <a:extLst>
                  <a:ext uri="{0D108BD9-81ED-4DB2-BD59-A6C34878D82A}">
                    <a16:rowId xmlns:a16="http://schemas.microsoft.com/office/drawing/2014/main" val="10004"/>
                  </a:ext>
                </a:extLst>
              </a:tr>
              <a:tr h="598800">
                <a:tc>
                  <a:txBody>
                    <a:bodyPr/>
                    <a:lstStyle/>
                    <a:p>
                      <a:r>
                        <a:rPr lang="en-US" dirty="0" smtClean="0"/>
                        <a:t>5. Connected people and eased rural isolation though</a:t>
                      </a:r>
                      <a:r>
                        <a:rPr lang="en-US" baseline="0" dirty="0" smtClean="0"/>
                        <a:t> the telephone</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5444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New Industries on American Life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83282046"/>
              </p:ext>
            </p:extLst>
          </p:nvPr>
        </p:nvGraphicFramePr>
        <p:xfrm>
          <a:off x="457200" y="1600197"/>
          <a:ext cx="8229600" cy="4495803"/>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837672">
                <a:tc>
                  <a:txBody>
                    <a:bodyPr/>
                    <a:lstStyle/>
                    <a:p>
                      <a:r>
                        <a:rPr lang="en-US" dirty="0" smtClean="0"/>
                        <a:t>Radio and Motion Pictures</a:t>
                      </a:r>
                      <a:endParaRPr lang="en-US" dirty="0"/>
                    </a:p>
                  </a:txBody>
                  <a:tcPr/>
                </a:tc>
                <a:extLst>
                  <a:ext uri="{0D108BD9-81ED-4DB2-BD59-A6C34878D82A}">
                    <a16:rowId xmlns:a16="http://schemas.microsoft.com/office/drawing/2014/main" val="10000"/>
                  </a:ext>
                </a:extLst>
              </a:tr>
              <a:tr h="521523">
                <a:tc>
                  <a:txBody>
                    <a:bodyPr/>
                    <a:lstStyle/>
                    <a:p>
                      <a:r>
                        <a:rPr lang="en-US" dirty="0" smtClean="0"/>
                        <a:t>1.</a:t>
                      </a:r>
                      <a:r>
                        <a:rPr lang="en-US" baseline="0" dirty="0" smtClean="0"/>
                        <a:t> Helped erase regional differences and homogenize American culture</a:t>
                      </a:r>
                      <a:endParaRPr lang="en-US" dirty="0"/>
                    </a:p>
                  </a:txBody>
                  <a:tcPr/>
                </a:tc>
                <a:extLst>
                  <a:ext uri="{0D108BD9-81ED-4DB2-BD59-A6C34878D82A}">
                    <a16:rowId xmlns:a16="http://schemas.microsoft.com/office/drawing/2014/main" val="10001"/>
                  </a:ext>
                </a:extLst>
              </a:tr>
              <a:tr h="522768">
                <a:tc>
                  <a:txBody>
                    <a:bodyPr/>
                    <a:lstStyle/>
                    <a:p>
                      <a:r>
                        <a:rPr lang="en-US" dirty="0" smtClean="0"/>
                        <a:t>2. Increased</a:t>
                      </a:r>
                      <a:r>
                        <a:rPr lang="en-US" baseline="0" dirty="0" smtClean="0"/>
                        <a:t> people’s expectations, often unrealistically</a:t>
                      </a:r>
                      <a:endParaRPr lang="en-US" dirty="0"/>
                    </a:p>
                  </a:txBody>
                  <a:tcPr/>
                </a:tc>
                <a:extLst>
                  <a:ext uri="{0D108BD9-81ED-4DB2-BD59-A6C34878D82A}">
                    <a16:rowId xmlns:a16="http://schemas.microsoft.com/office/drawing/2014/main" val="10002"/>
                  </a:ext>
                </a:extLst>
              </a:tr>
              <a:tr h="522768">
                <a:tc>
                  <a:txBody>
                    <a:bodyPr/>
                    <a:lstStyle/>
                    <a:p>
                      <a:r>
                        <a:rPr lang="en-US" dirty="0" smtClean="0"/>
                        <a:t>3.</a:t>
                      </a:r>
                      <a:r>
                        <a:rPr lang="en-US" baseline="0" dirty="0" smtClean="0"/>
                        <a:t> Helped end rural isolation</a:t>
                      </a:r>
                      <a:endParaRPr lang="en-US" dirty="0"/>
                    </a:p>
                  </a:txBody>
                  <a:tcPr/>
                </a:tc>
                <a:extLst>
                  <a:ext uri="{0D108BD9-81ED-4DB2-BD59-A6C34878D82A}">
                    <a16:rowId xmlns:a16="http://schemas.microsoft.com/office/drawing/2014/main" val="10003"/>
                  </a:ext>
                </a:extLst>
              </a:tr>
              <a:tr h="522768">
                <a:tc>
                  <a:txBody>
                    <a:bodyPr/>
                    <a:lstStyle/>
                    <a:p>
                      <a:r>
                        <a:rPr lang="en-US" dirty="0" smtClean="0"/>
                        <a:t>4. Helped popularize ragtime</a:t>
                      </a:r>
                      <a:r>
                        <a:rPr lang="en-US" baseline="0" dirty="0" smtClean="0"/>
                        <a:t> and jazz</a:t>
                      </a:r>
                      <a:endParaRPr lang="en-US" dirty="0"/>
                    </a:p>
                  </a:txBody>
                  <a:tcPr/>
                </a:tc>
                <a:extLst>
                  <a:ext uri="{0D108BD9-81ED-4DB2-BD59-A6C34878D82A}">
                    <a16:rowId xmlns:a16="http://schemas.microsoft.com/office/drawing/2014/main" val="10004"/>
                  </a:ext>
                </a:extLst>
              </a:tr>
              <a:tr h="522768">
                <a:tc>
                  <a:txBody>
                    <a:bodyPr/>
                    <a:lstStyle/>
                    <a:p>
                      <a:r>
                        <a:rPr lang="en-US" dirty="0" smtClean="0"/>
                        <a:t>5. Provided</a:t>
                      </a:r>
                      <a:r>
                        <a:rPr lang="en-US" baseline="0" dirty="0" smtClean="0"/>
                        <a:t> an outlet for advertising</a:t>
                      </a:r>
                      <a:endParaRPr lang="en-US" dirty="0"/>
                    </a:p>
                  </a:txBody>
                  <a:tcPr/>
                </a:tc>
                <a:extLst>
                  <a:ext uri="{0D108BD9-81ED-4DB2-BD59-A6C34878D82A}">
                    <a16:rowId xmlns:a16="http://schemas.microsoft.com/office/drawing/2014/main" val="10005"/>
                  </a:ext>
                </a:extLst>
              </a:tr>
              <a:tr h="522768">
                <a:tc>
                  <a:txBody>
                    <a:bodyPr/>
                    <a:lstStyle/>
                    <a:p>
                      <a:r>
                        <a:rPr lang="en-US" dirty="0" smtClean="0"/>
                        <a:t>6. Increased interest</a:t>
                      </a:r>
                      <a:r>
                        <a:rPr lang="en-US" baseline="0" dirty="0" smtClean="0"/>
                        <a:t> in politics and spectator sports</a:t>
                      </a:r>
                      <a:endParaRPr lang="en-US" dirty="0"/>
                    </a:p>
                  </a:txBody>
                  <a:tcPr/>
                </a:tc>
                <a:extLst>
                  <a:ext uri="{0D108BD9-81ED-4DB2-BD59-A6C34878D82A}">
                    <a16:rowId xmlns:a16="http://schemas.microsoft.com/office/drawing/2014/main" val="10006"/>
                  </a:ext>
                </a:extLst>
              </a:tr>
              <a:tr h="522768">
                <a:tc>
                  <a:txBody>
                    <a:bodyPr/>
                    <a:lstStyle/>
                    <a:p>
                      <a:r>
                        <a:rPr lang="en-US" dirty="0" smtClean="0"/>
                        <a:t>7. Created nationally known celebrities – stars</a:t>
                      </a:r>
                      <a:r>
                        <a:rPr lang="en-US" baseline="0" dirty="0" smtClean="0"/>
                        <a:t> of radio, sports, and movies</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4267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8229600" cy="533400"/>
          </a:xfrm>
        </p:spPr>
        <p:txBody>
          <a:bodyPr>
            <a:normAutofit fontScale="90000"/>
          </a:bodyPr>
          <a:lstStyle/>
          <a:p>
            <a:r>
              <a:rPr lang="en-US" dirty="0" smtClean="0"/>
              <a:t>Do Now</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3733800" cy="478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3277" y="762000"/>
            <a:ext cx="3828723" cy="472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5638800"/>
            <a:ext cx="8001000" cy="1015663"/>
          </a:xfrm>
          <a:prstGeom prst="rect">
            <a:avLst/>
          </a:prstGeom>
          <a:noFill/>
        </p:spPr>
        <p:txBody>
          <a:bodyPr wrap="square" rtlCol="0">
            <a:spAutoFit/>
          </a:bodyPr>
          <a:lstStyle/>
          <a:p>
            <a:r>
              <a:rPr lang="en-US" sz="2000" b="1" dirty="0">
                <a:solidFill>
                  <a:schemeClr val="bg1"/>
                </a:solidFill>
              </a:rPr>
              <a:t>Based on these cartoons, what is the relationship between President Calvin Coolidge’s administration </a:t>
            </a:r>
            <a:r>
              <a:rPr lang="en-US" sz="2000" b="1" dirty="0" smtClean="0">
                <a:solidFill>
                  <a:schemeClr val="bg1"/>
                </a:solidFill>
              </a:rPr>
              <a:t>and big </a:t>
            </a:r>
            <a:r>
              <a:rPr lang="en-US" sz="2000" b="1" dirty="0">
                <a:solidFill>
                  <a:schemeClr val="bg1"/>
                </a:solidFill>
              </a:rPr>
              <a:t>business in the 1920s?</a:t>
            </a:r>
          </a:p>
        </p:txBody>
      </p:sp>
      <p:sp>
        <p:nvSpPr>
          <p:cNvPr id="8" name="TextBox 7"/>
          <p:cNvSpPr txBox="1"/>
          <p:nvPr/>
        </p:nvSpPr>
        <p:spPr>
          <a:xfrm>
            <a:off x="698500" y="2260599"/>
            <a:ext cx="489510" cy="307777"/>
          </a:xfrm>
          <a:prstGeom prst="rect">
            <a:avLst/>
          </a:prstGeom>
          <a:solidFill>
            <a:schemeClr val="tx1"/>
          </a:solidFill>
        </p:spPr>
        <p:txBody>
          <a:bodyPr wrap="square" rtlCol="0">
            <a:spAutoFit/>
          </a:bodyPr>
          <a:lstStyle/>
          <a:p>
            <a:r>
              <a:rPr lang="en-US" sz="1400" b="1" dirty="0" smtClean="0">
                <a:solidFill>
                  <a:schemeClr val="bg1"/>
                </a:solidFill>
              </a:rPr>
              <a:t>CC</a:t>
            </a:r>
            <a:endParaRPr lang="en-US" b="1" dirty="0">
              <a:solidFill>
                <a:schemeClr val="bg1"/>
              </a:solidFill>
            </a:endParaRPr>
          </a:p>
        </p:txBody>
      </p:sp>
      <p:sp>
        <p:nvSpPr>
          <p:cNvPr id="9" name="Rectangle 8"/>
          <p:cNvSpPr/>
          <p:nvPr/>
        </p:nvSpPr>
        <p:spPr>
          <a:xfrm rot="18027898">
            <a:off x="836409" y="2827369"/>
            <a:ext cx="703202" cy="246221"/>
          </a:xfrm>
          <a:prstGeom prst="rect">
            <a:avLst/>
          </a:prstGeom>
          <a:solidFill>
            <a:schemeClr val="tx1"/>
          </a:solidFill>
        </p:spPr>
        <p:txBody>
          <a:bodyPr wrap="square">
            <a:spAutoFit/>
          </a:bodyPr>
          <a:lstStyle/>
          <a:p>
            <a:r>
              <a:rPr lang="en-US" sz="1000" b="1" dirty="0">
                <a:solidFill>
                  <a:schemeClr val="bg1"/>
                </a:solidFill>
              </a:rPr>
              <a:t>PRAISE</a:t>
            </a:r>
            <a:endParaRPr lang="en-US" sz="800" b="1" dirty="0">
              <a:solidFill>
                <a:schemeClr val="bg1"/>
              </a:solidFill>
            </a:endParaRPr>
          </a:p>
        </p:txBody>
      </p:sp>
      <p:sp>
        <p:nvSpPr>
          <p:cNvPr id="11" name="Rectangle 10"/>
          <p:cNvSpPr/>
          <p:nvPr/>
        </p:nvSpPr>
        <p:spPr>
          <a:xfrm rot="20635506">
            <a:off x="2580468" y="2788428"/>
            <a:ext cx="772012" cy="430887"/>
          </a:xfrm>
          <a:prstGeom prst="rect">
            <a:avLst/>
          </a:prstGeom>
          <a:solidFill>
            <a:schemeClr val="tx1"/>
          </a:solidFill>
        </p:spPr>
        <p:txBody>
          <a:bodyPr wrap="square">
            <a:spAutoFit/>
          </a:bodyPr>
          <a:lstStyle/>
          <a:p>
            <a:r>
              <a:rPr lang="en-US" sz="1100" b="1" dirty="0" smtClean="0">
                <a:solidFill>
                  <a:schemeClr val="bg1"/>
                </a:solidFill>
              </a:rPr>
              <a:t>Big Business</a:t>
            </a:r>
            <a:endParaRPr lang="en-US" sz="1100" b="1" dirty="0">
              <a:solidFill>
                <a:schemeClr val="bg1"/>
              </a:solidFill>
            </a:endParaRPr>
          </a:p>
        </p:txBody>
      </p:sp>
    </p:spTree>
    <p:extLst>
      <p:ext uri="{BB962C8B-B14F-4D97-AF65-F5344CB8AC3E}">
        <p14:creationId xmlns:p14="http://schemas.microsoft.com/office/powerpoint/2010/main" val="1131532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for the Regents</a:t>
            </a:r>
            <a:endParaRPr lang="en-US" dirty="0"/>
          </a:p>
        </p:txBody>
      </p:sp>
      <p:sp>
        <p:nvSpPr>
          <p:cNvPr id="4" name="Content Placeholder 3"/>
          <p:cNvSpPr>
            <a:spLocks noGrp="1"/>
          </p:cNvSpPr>
          <p:nvPr>
            <p:ph sz="quarter" idx="1"/>
          </p:nvPr>
        </p:nvSpPr>
        <p:spPr/>
        <p:txBody>
          <a:bodyPr>
            <a:normAutofit fontScale="77500" lnSpcReduction="20000"/>
          </a:bodyPr>
          <a:lstStyle/>
          <a:p>
            <a:pPr marL="0" indent="0">
              <a:buNone/>
            </a:pPr>
            <a:r>
              <a:rPr lang="en-US" dirty="0" smtClean="0"/>
              <a:t>Which is most commonly associated with the presidencies of Ulysses S. Grant and Warren G. Harding?</a:t>
            </a:r>
          </a:p>
          <a:p>
            <a:pPr marL="514350" indent="-514350">
              <a:buAutoNum type="arabicParenBoth"/>
            </a:pPr>
            <a:r>
              <a:rPr lang="en-US" dirty="0" smtClean="0"/>
              <a:t>Depression</a:t>
            </a:r>
          </a:p>
          <a:p>
            <a:pPr marL="514350" indent="-514350">
              <a:buAutoNum type="arabicParenBoth"/>
            </a:pPr>
            <a:r>
              <a:rPr lang="en-US" dirty="0" smtClean="0"/>
              <a:t>Corruption of public officials</a:t>
            </a:r>
          </a:p>
          <a:p>
            <a:pPr marL="514350" indent="-514350">
              <a:buAutoNum type="arabicParenBoth"/>
            </a:pPr>
            <a:r>
              <a:rPr lang="en-US" dirty="0" smtClean="0"/>
              <a:t>Humanitarian reforms</a:t>
            </a:r>
          </a:p>
          <a:p>
            <a:pPr marL="514350" indent="-514350">
              <a:buAutoNum type="arabicParenBoth"/>
            </a:pPr>
            <a:r>
              <a:rPr lang="en-US" dirty="0" smtClean="0"/>
              <a:t>Territorial expansion</a:t>
            </a:r>
            <a:endParaRPr lang="en-US" dirty="0"/>
          </a:p>
        </p:txBody>
      </p:sp>
      <p:sp>
        <p:nvSpPr>
          <p:cNvPr id="5" name="Content Placeholder 4"/>
          <p:cNvSpPr>
            <a:spLocks noGrp="1"/>
          </p:cNvSpPr>
          <p:nvPr>
            <p:ph sz="quarter" idx="2"/>
          </p:nvPr>
        </p:nvSpPr>
        <p:spPr/>
        <p:txBody>
          <a:bodyPr>
            <a:normAutofit fontScale="77500" lnSpcReduction="20000"/>
          </a:bodyPr>
          <a:lstStyle/>
          <a:p>
            <a:pPr marL="0" indent="0">
              <a:buNone/>
            </a:pPr>
            <a:r>
              <a:rPr lang="en-US" dirty="0" smtClean="0"/>
              <a:t>The “boom” years of the 1920s were characterized by</a:t>
            </a:r>
          </a:p>
          <a:p>
            <a:pPr marL="514350" indent="-514350">
              <a:buAutoNum type="arabicParenBoth"/>
            </a:pPr>
            <a:r>
              <a:rPr lang="en-US" dirty="0" smtClean="0"/>
              <a:t>A decrease in both agriculture surpluses and farm foreclosures</a:t>
            </a:r>
          </a:p>
          <a:p>
            <a:pPr marL="514350" indent="-514350">
              <a:buAutoNum type="arabicParenBoth"/>
            </a:pPr>
            <a:r>
              <a:rPr lang="en-US" dirty="0" smtClean="0"/>
              <a:t>Limited investment capital and declining numbers of workers in the labor force</a:t>
            </a:r>
          </a:p>
          <a:p>
            <a:pPr marL="514350" indent="-514350">
              <a:buAutoNum type="arabicParenBoth"/>
            </a:pPr>
            <a:r>
              <a:rPr lang="en-US" dirty="0" smtClean="0"/>
              <a:t>Widespread use of the automobile and an increase in buying</a:t>
            </a:r>
          </a:p>
          <a:p>
            <a:pPr marL="514350" indent="-514350">
              <a:buAutoNum type="arabicParenBoth"/>
            </a:pPr>
            <a:r>
              <a:rPr lang="en-US" dirty="0" smtClean="0"/>
              <a:t>Increased regulation of the marketplace by both federal and state governments</a:t>
            </a:r>
            <a:endParaRPr lang="en-US" dirty="0"/>
          </a:p>
        </p:txBody>
      </p:sp>
    </p:spTree>
    <p:extLst>
      <p:ext uri="{BB962C8B-B14F-4D97-AF65-F5344CB8AC3E}">
        <p14:creationId xmlns:p14="http://schemas.microsoft.com/office/powerpoint/2010/main" val="769842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of Technology</a:t>
            </a:r>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t>Technology, combined with new marketing strategies, best explains the transformation of American society in the 1920s</a:t>
            </a:r>
          </a:p>
          <a:p>
            <a:r>
              <a:rPr lang="en-US" dirty="0" smtClean="0"/>
              <a:t>Led by Henry Ford and the automobile industry, mass production and the moving assembly line resulted in uniform products produced at lower costs</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807159" y="1828800"/>
            <a:ext cx="3957166" cy="4190999"/>
          </a:xfrm>
        </p:spPr>
      </p:pic>
    </p:spTree>
    <p:extLst>
      <p:ext uri="{BB962C8B-B14F-4D97-AF65-F5344CB8AC3E}">
        <p14:creationId xmlns:p14="http://schemas.microsoft.com/office/powerpoint/2010/main" val="4183259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Technology</a:t>
            </a:r>
            <a:r>
              <a:rPr lang="en-US" dirty="0"/>
              <a:t>	</a:t>
            </a:r>
          </a:p>
        </p:txBody>
      </p:sp>
      <p:sp>
        <p:nvSpPr>
          <p:cNvPr id="6" name="Content Placeholder 5"/>
          <p:cNvSpPr>
            <a:spLocks noGrp="1"/>
          </p:cNvSpPr>
          <p:nvPr>
            <p:ph sz="quarter" idx="1"/>
          </p:nvPr>
        </p:nvSpPr>
        <p:spPr/>
        <p:txBody>
          <a:bodyPr>
            <a:normAutofit lnSpcReduction="10000"/>
          </a:bodyPr>
          <a:lstStyle/>
          <a:p>
            <a:r>
              <a:rPr lang="en-US" dirty="0" smtClean="0"/>
              <a:t>These new technologies made possible a consumer-oriented economy, one in which more goods, costing less, were available to more Americans</a:t>
            </a:r>
          </a:p>
          <a:p>
            <a:r>
              <a:rPr lang="en-US" dirty="0" smtClean="0"/>
              <a:t>Encouraged by a boom in advertising, families spent a smaller portion of their income on necessitates and a larger proportion on new consumer goods such as appliances, radios, and ready-to-wear clothing</a:t>
            </a:r>
          </a:p>
          <a:p>
            <a:r>
              <a:rPr lang="en-US" dirty="0" smtClean="0"/>
              <a:t>Often these goods were purchased over time though installment buying</a:t>
            </a:r>
            <a:endParaRPr lang="en-US" dirty="0"/>
          </a:p>
        </p:txBody>
      </p:sp>
    </p:spTree>
    <p:extLst>
      <p:ext uri="{BB962C8B-B14F-4D97-AF65-F5344CB8AC3E}">
        <p14:creationId xmlns:p14="http://schemas.microsoft.com/office/powerpoint/2010/main" val="3638538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Cultural Homogenization</a:t>
            </a:r>
            <a:endParaRPr lang="en-US" dirty="0"/>
          </a:p>
        </p:txBody>
      </p:sp>
      <p:sp>
        <p:nvSpPr>
          <p:cNvPr id="3" name="Content Placeholder 2"/>
          <p:cNvSpPr>
            <a:spLocks noGrp="1"/>
          </p:cNvSpPr>
          <p:nvPr>
            <p:ph sz="quarter" idx="1"/>
          </p:nvPr>
        </p:nvSpPr>
        <p:spPr/>
        <p:txBody>
          <a:bodyPr/>
          <a:lstStyle/>
          <a:p>
            <a:r>
              <a:rPr lang="en-US" dirty="0" smtClean="0"/>
              <a:t>The new technology also made American culture more homogeneous, or uniform</a:t>
            </a:r>
          </a:p>
          <a:p>
            <a:r>
              <a:rPr lang="en-US" dirty="0" smtClean="0"/>
              <a:t>Americans from one coast to the other tended to use the same products, wear the same styles, see the same movies, and listen to the same music</a:t>
            </a:r>
          </a:p>
          <a:p>
            <a:r>
              <a:rPr lang="en-US" dirty="0" smtClean="0"/>
              <a:t>Regional and class differences were blurred, and individualism became less important than conformity </a:t>
            </a:r>
            <a:endParaRPr lang="en-US" dirty="0"/>
          </a:p>
        </p:txBody>
      </p:sp>
    </p:spTree>
    <p:extLst>
      <p:ext uri="{BB962C8B-B14F-4D97-AF65-F5344CB8AC3E}">
        <p14:creationId xmlns:p14="http://schemas.microsoft.com/office/powerpoint/2010/main" val="11369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 and Prosperity: 1917-1929</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While transportation and communications technology served to unite the nation, a clash of values between the new urban-centered life and the legacy of the traditional rural life caused uneasiness and conflict</a:t>
            </a:r>
          </a:p>
          <a:p>
            <a:r>
              <a:rPr lang="en-US" dirty="0" smtClean="0"/>
              <a:t>In addition, all Americans did not share in the good times</a:t>
            </a:r>
          </a:p>
          <a:p>
            <a:r>
              <a:rPr lang="en-US" dirty="0" smtClean="0"/>
              <a:t>Beneath the surface was an economy with structural flaws that brought the Roaring Twenties to an abrupt end with the stock market crash in October 1929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Suburban Growth	</a:t>
            </a:r>
            <a:endParaRPr lang="en-US" dirty="0"/>
          </a:p>
        </p:txBody>
      </p:sp>
      <p:sp>
        <p:nvSpPr>
          <p:cNvPr id="5" name="Content Placeholder 4"/>
          <p:cNvSpPr>
            <a:spLocks noGrp="1"/>
          </p:cNvSpPr>
          <p:nvPr>
            <p:ph sz="quarter" idx="1"/>
          </p:nvPr>
        </p:nvSpPr>
        <p:spPr/>
        <p:txBody>
          <a:bodyPr>
            <a:normAutofit fontScale="62500" lnSpcReduction="20000"/>
          </a:bodyPr>
          <a:lstStyle/>
          <a:p>
            <a:r>
              <a:rPr lang="en-US" dirty="0" smtClean="0"/>
              <a:t>With over half the population living in places with populations of more than 2,500 people, the US in the 1920s was an urban rather than a rural nation for the first time in its history</a:t>
            </a:r>
          </a:p>
          <a:p>
            <a:r>
              <a:rPr lang="en-US" dirty="0" smtClean="0"/>
              <a:t>Only the Great Depression ended the building boom that was part of this growth </a:t>
            </a:r>
          </a:p>
          <a:p>
            <a:r>
              <a:rPr lang="en-US" dirty="0" smtClean="0"/>
              <a:t>The automobile made it possible to draw people to suburbs that grew faster than cities</a:t>
            </a:r>
          </a:p>
          <a:p>
            <a:r>
              <a:rPr lang="en-US" dirty="0" smtClean="0"/>
              <a:t>New regional, political and economic units developed, resulting in the present-day conflict between urban and suburban needs, priorities and values</a:t>
            </a:r>
            <a:endParaRPr lang="en-US" dirty="0"/>
          </a:p>
        </p:txBody>
      </p:sp>
      <p:pic>
        <p:nvPicPr>
          <p:cNvPr id="2" name="Content Placeholder 1"/>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724400" y="1676400"/>
            <a:ext cx="4059238" cy="3657600"/>
          </a:xfrm>
        </p:spPr>
      </p:pic>
    </p:spTree>
    <p:extLst>
      <p:ext uri="{BB962C8B-B14F-4D97-AF65-F5344CB8AC3E}">
        <p14:creationId xmlns:p14="http://schemas.microsoft.com/office/powerpoint/2010/main" val="3918608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Cultural Values</a:t>
            </a:r>
            <a:endParaRPr lang="en-US" dirty="0"/>
          </a:p>
        </p:txBody>
      </p:sp>
      <p:sp>
        <p:nvSpPr>
          <p:cNvPr id="5" name="Content Placeholder 4"/>
          <p:cNvSpPr>
            <a:spLocks noGrp="1"/>
          </p:cNvSpPr>
          <p:nvPr>
            <p:ph sz="quarter" idx="1"/>
          </p:nvPr>
        </p:nvSpPr>
        <p:spPr/>
        <p:txBody>
          <a:bodyPr/>
          <a:lstStyle/>
          <a:p>
            <a:r>
              <a:rPr lang="en-US" dirty="0" smtClean="0"/>
              <a:t>During the 1920s, American society experienced a struggle with social change as it became an urban, industrial nation</a:t>
            </a:r>
          </a:p>
          <a:p>
            <a:r>
              <a:rPr lang="en-US" dirty="0" smtClean="0"/>
              <a:t>Changes in lifestyle, values, morals, and manners increased tension and conflict</a:t>
            </a:r>
          </a:p>
          <a:p>
            <a:r>
              <a:rPr lang="en-US" dirty="0" smtClean="0"/>
              <a:t>Wealth, possessions, having fun and sexual freedom – ideas influenced by psychology of Sigmund Freud – were the new values</a:t>
            </a:r>
            <a:endParaRPr lang="en-US" dirty="0"/>
          </a:p>
        </p:txBody>
      </p:sp>
    </p:spTree>
    <p:extLst>
      <p:ext uri="{BB962C8B-B14F-4D97-AF65-F5344CB8AC3E}">
        <p14:creationId xmlns:p14="http://schemas.microsoft.com/office/powerpoint/2010/main" val="21194987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Leisure	</a:t>
            </a:r>
            <a:endParaRPr lang="en-US" dirty="0"/>
          </a:p>
        </p:txBody>
      </p:sp>
      <p:sp>
        <p:nvSpPr>
          <p:cNvPr id="5" name="Content Placeholder 4"/>
          <p:cNvSpPr>
            <a:spLocks noGrp="1"/>
          </p:cNvSpPr>
          <p:nvPr>
            <p:ph sz="quarter" idx="1"/>
          </p:nvPr>
        </p:nvSpPr>
        <p:spPr/>
        <p:txBody>
          <a:bodyPr>
            <a:normAutofit fontScale="55000" lnSpcReduction="20000"/>
          </a:bodyPr>
          <a:lstStyle/>
          <a:p>
            <a:r>
              <a:rPr lang="en-US" dirty="0" smtClean="0"/>
              <a:t>With a shorter work week and with more paid vacation, Americans had more leisure time</a:t>
            </a:r>
          </a:p>
          <a:p>
            <a:r>
              <a:rPr lang="en-US" dirty="0" smtClean="0"/>
              <a:t>Movies such as The Ten Commandments and the first movie with sound, The Jazz Singer, drew millions of people a week to theaters during the 1920s</a:t>
            </a:r>
          </a:p>
          <a:p>
            <a:r>
              <a:rPr lang="en-US" dirty="0" smtClean="0"/>
              <a:t>Americans idolized Charlie Chaplin and other movie stars</a:t>
            </a:r>
          </a:p>
          <a:p>
            <a:r>
              <a:rPr lang="en-US" dirty="0" smtClean="0"/>
              <a:t>They also admired sports figures, such as Babe Ruth</a:t>
            </a:r>
          </a:p>
          <a:p>
            <a:r>
              <a:rPr lang="en-US" dirty="0" smtClean="0"/>
              <a:t>After his 1927 solo transatlantic flight, Charles Lindbergh became an overnight hero</a:t>
            </a:r>
          </a:p>
          <a:p>
            <a:r>
              <a:rPr lang="en-US" dirty="0" smtClean="0"/>
              <a:t>Listening  to the radio and to records were two other popular pastimes</a:t>
            </a:r>
          </a:p>
          <a:p>
            <a:r>
              <a:rPr lang="en-US" dirty="0" smtClean="0"/>
              <a:t>Games such as bridge, crossword puzzles, and the board game of mah-jongg swept the country</a:t>
            </a:r>
            <a:endParaRPr lang="en-US" dirty="0"/>
          </a:p>
        </p:txBody>
      </p:sp>
      <p:pic>
        <p:nvPicPr>
          <p:cNvPr id="7" name="Content Placeholder 6" descr="200px-Babe_Ruth2.jpg"/>
          <p:cNvPicPr>
            <a:picLocks noGrp="1" noChangeAspect="1"/>
          </p:cNvPicPr>
          <p:nvPr>
            <p:ph sz="quarter" idx="2"/>
          </p:nvPr>
        </p:nvPicPr>
        <p:blipFill>
          <a:blip r:embed="rId2" cstate="print"/>
          <a:stretch>
            <a:fillRect/>
          </a:stretch>
        </p:blipFill>
        <p:spPr>
          <a:xfrm>
            <a:off x="5029200" y="1633819"/>
            <a:ext cx="3200400" cy="4224536"/>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Leisure</a:t>
            </a:r>
            <a:endParaRPr lang="en-US" dirty="0"/>
          </a:p>
        </p:txBody>
      </p:sp>
      <p:pic>
        <p:nvPicPr>
          <p:cNvPr id="5" name="Content Placeholder 4" descr="800px-Where_there's_smoke_there's_fire_by_Russell_Patterson_crop.jpg"/>
          <p:cNvPicPr>
            <a:picLocks noGrp="1" noChangeAspect="1"/>
          </p:cNvPicPr>
          <p:nvPr>
            <p:ph sz="quarter" idx="1"/>
          </p:nvPr>
        </p:nvPicPr>
        <p:blipFill>
          <a:blip r:embed="rId2" cstate="print"/>
          <a:stretch>
            <a:fillRect/>
          </a:stretch>
        </p:blipFill>
        <p:spPr>
          <a:xfrm>
            <a:off x="220204" y="1905000"/>
            <a:ext cx="4413933" cy="3733800"/>
          </a:xfrm>
        </p:spPr>
      </p:pic>
      <p:sp>
        <p:nvSpPr>
          <p:cNvPr id="4" name="Content Placeholder 3"/>
          <p:cNvSpPr>
            <a:spLocks noGrp="1"/>
          </p:cNvSpPr>
          <p:nvPr>
            <p:ph sz="quarter" idx="2"/>
          </p:nvPr>
        </p:nvSpPr>
        <p:spPr/>
        <p:txBody>
          <a:bodyPr>
            <a:normAutofit fontScale="62500" lnSpcReduction="20000"/>
          </a:bodyPr>
          <a:lstStyle/>
          <a:p>
            <a:r>
              <a:rPr lang="en-US" dirty="0" smtClean="0"/>
              <a:t>The popular image of young women in the 1920s was the flapper, a young pretty woman with bobbed hair and raised hemlines</a:t>
            </a:r>
          </a:p>
          <a:p>
            <a:r>
              <a:rPr lang="en-US" dirty="0" smtClean="0"/>
              <a:t>She drank alcohol, she smoked, and she thought for herself</a:t>
            </a:r>
          </a:p>
          <a:p>
            <a:r>
              <a:rPr lang="en-US" dirty="0" smtClean="0"/>
              <a:t>The flapper was featured in movies, magazines, advertising  and novels such as those of F. Scott Fitzgerald</a:t>
            </a:r>
          </a:p>
          <a:p>
            <a:r>
              <a:rPr lang="en-US" dirty="0" smtClean="0"/>
              <a:t>The flapper was an expression of women's new sense of independence, a statement of change and even rebellion</a:t>
            </a:r>
          </a:p>
          <a:p>
            <a:r>
              <a:rPr lang="en-US" dirty="0" smtClean="0"/>
              <a:t>As such, the flappers represented another example of traditional versus modern values that was dividing the nation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The conflict and concern created by changing American values also saw expression in literature</a:t>
            </a:r>
          </a:p>
          <a:p>
            <a:r>
              <a:rPr lang="en-US" dirty="0" smtClean="0"/>
              <a:t>American writers of the 1920s protested the effects of technology and mass consumption</a:t>
            </a:r>
          </a:p>
          <a:p>
            <a:r>
              <a:rPr lang="en-US" dirty="0" smtClean="0"/>
              <a:t>They criticized the business mentality, the conformity of the times, and the preoccupation with material things</a:t>
            </a:r>
          </a:p>
          <a:p>
            <a:r>
              <a:rPr lang="en-US" dirty="0" smtClean="0"/>
              <a:t>Some writers such as Ernest Hemingway, became expatriates, leaving the US to settle in Europe</a:t>
            </a:r>
          </a:p>
          <a:p>
            <a:r>
              <a:rPr lang="en-US" dirty="0" smtClean="0"/>
              <a:t>Often called the Lost Generation, these writers of the twenties produced some of the most enduring works of American literature</a:t>
            </a:r>
            <a:endParaRPr lang="en-US" dirty="0"/>
          </a:p>
        </p:txBody>
      </p:sp>
      <p:pic>
        <p:nvPicPr>
          <p:cNvPr id="5" name="Content Placeholder 4" descr="220px-Ernest_Hemingway_1923_passport_photo_TIF.jpg"/>
          <p:cNvPicPr>
            <a:picLocks noGrp="1" noChangeAspect="1"/>
          </p:cNvPicPr>
          <p:nvPr>
            <p:ph sz="quarter" idx="2"/>
          </p:nvPr>
        </p:nvPicPr>
        <p:blipFill>
          <a:blip r:embed="rId2" cstate="print"/>
          <a:stretch>
            <a:fillRect/>
          </a:stretch>
        </p:blipFill>
        <p:spPr>
          <a:xfrm>
            <a:off x="5029200" y="1676400"/>
            <a:ext cx="3374615" cy="431030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One of the most important cultural movements of the 1920s was the Harlem Renaissance, led by a group of African American writers in the New York City neighborhood of Harlem</a:t>
            </a:r>
          </a:p>
          <a:p>
            <a:r>
              <a:rPr lang="en-US" dirty="0" smtClean="0"/>
              <a:t>These creative intellectual figures – mainly well-educated members of the middle class – felt alienated from the society of the 1920s</a:t>
            </a:r>
          </a:p>
          <a:p>
            <a:r>
              <a:rPr lang="en-US" dirty="0" smtClean="0"/>
              <a:t>In their works they called for action against bigotry and expressed pride in African American culture and identity </a:t>
            </a:r>
          </a:p>
          <a:p>
            <a:r>
              <a:rPr lang="en-US" dirty="0" smtClean="0"/>
              <a:t>Outstanding literary figures of the Harlem Renaissance include W.E.B. Du Bois, Langston Hughes, </a:t>
            </a:r>
            <a:r>
              <a:rPr lang="en-US" dirty="0" err="1" smtClean="0"/>
              <a:t>Zora</a:t>
            </a:r>
            <a:r>
              <a:rPr lang="en-US" dirty="0" smtClean="0"/>
              <a:t> Neale Hurston, and Alain Locke</a:t>
            </a:r>
            <a:endParaRPr lang="en-US" dirty="0"/>
          </a:p>
        </p:txBody>
      </p:sp>
    </p:spTree>
    <p:extLst>
      <p:ext uri="{BB962C8B-B14F-4D97-AF65-F5344CB8AC3E}">
        <p14:creationId xmlns:p14="http://schemas.microsoft.com/office/powerpoint/2010/main" val="15444819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Harlem Renaissance</a:t>
            </a:r>
          </a:p>
        </p:txBody>
      </p:sp>
      <p:sp>
        <p:nvSpPr>
          <p:cNvPr id="3" name="Content Placeholder 2"/>
          <p:cNvSpPr>
            <a:spLocks noGrp="1"/>
          </p:cNvSpPr>
          <p:nvPr>
            <p:ph sz="quarter" idx="1"/>
          </p:nvPr>
        </p:nvSpPr>
        <p:spPr/>
        <p:txBody>
          <a:bodyPr/>
          <a:lstStyle/>
          <a:p>
            <a:r>
              <a:rPr lang="en-US" dirty="0" smtClean="0"/>
              <a:t>The  Great Depression of the 1930s ended the </a:t>
            </a:r>
            <a:r>
              <a:rPr lang="en-US" dirty="0"/>
              <a:t>Harlem </a:t>
            </a:r>
            <a:r>
              <a:rPr lang="en-US" dirty="0" smtClean="0"/>
              <a:t>Renaissance, cutting the sales of books and literary magazines</a:t>
            </a:r>
          </a:p>
          <a:p>
            <a:r>
              <a:rPr lang="en-US" dirty="0" smtClean="0"/>
              <a:t>However, during the civil rights movement of the 1960s, the writers of </a:t>
            </a:r>
            <a:r>
              <a:rPr lang="en-US" dirty="0"/>
              <a:t>Harlem </a:t>
            </a:r>
            <a:r>
              <a:rPr lang="en-US" dirty="0" smtClean="0"/>
              <a:t>Renaissance and their works attracted renewed interest</a:t>
            </a:r>
            <a:endParaRPr lang="en-US" dirty="0"/>
          </a:p>
        </p:txBody>
      </p:sp>
    </p:spTree>
    <p:extLst>
      <p:ext uri="{BB962C8B-B14F-4D97-AF65-F5344CB8AC3E}">
        <p14:creationId xmlns:p14="http://schemas.microsoft.com/office/powerpoint/2010/main" val="3268479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Harlem Renaissance </a:t>
            </a:r>
            <a:endParaRPr lang="en-US" dirty="0"/>
          </a:p>
        </p:txBody>
      </p:sp>
      <p:pic>
        <p:nvPicPr>
          <p:cNvPr id="2" name="Content Placeholder 1"/>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14400" y="1524000"/>
            <a:ext cx="7315200" cy="4572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Harlem Renaissance</a:t>
            </a:r>
          </a:p>
        </p:txBody>
      </p:sp>
      <p:sp>
        <p:nvSpPr>
          <p:cNvPr id="5" name="Content Placeholder 4"/>
          <p:cNvSpPr>
            <a:spLocks noGrp="1"/>
          </p:cNvSpPr>
          <p:nvPr>
            <p:ph sz="quarter" idx="1"/>
          </p:nvPr>
        </p:nvSpPr>
        <p:spPr/>
        <p:txBody>
          <a:bodyPr>
            <a:normAutofit fontScale="85000" lnSpcReduction="10000"/>
          </a:bodyPr>
          <a:lstStyle/>
          <a:p>
            <a:r>
              <a:rPr lang="en-US" dirty="0" smtClean="0"/>
              <a:t>African American artists, musicians, and dancers also participated in the </a:t>
            </a:r>
            <a:r>
              <a:rPr lang="en-US" dirty="0"/>
              <a:t>Harlem </a:t>
            </a:r>
            <a:r>
              <a:rPr lang="en-US" dirty="0" smtClean="0"/>
              <a:t>Renaissance</a:t>
            </a:r>
          </a:p>
          <a:p>
            <a:r>
              <a:rPr lang="en-US" dirty="0" smtClean="0"/>
              <a:t>Black musicians in the South blended elements of African, European, and American music to create the distinctive sounds of jazz and the blues</a:t>
            </a:r>
          </a:p>
          <a:p>
            <a:r>
              <a:rPr lang="en-US" dirty="0" smtClean="0"/>
              <a:t>This music was carried all over the country and abroad</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48200" y="2209800"/>
            <a:ext cx="4059238" cy="2971800"/>
          </a:xfrm>
        </p:spPr>
      </p:pic>
    </p:spTree>
    <p:extLst>
      <p:ext uri="{BB962C8B-B14F-4D97-AF65-F5344CB8AC3E}">
        <p14:creationId xmlns:p14="http://schemas.microsoft.com/office/powerpoint/2010/main" val="1205108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Harlem Renaissance</a:t>
            </a:r>
          </a:p>
        </p:txBody>
      </p:sp>
      <p:sp>
        <p:nvSpPr>
          <p:cNvPr id="3" name="Content Placeholder 2"/>
          <p:cNvSpPr>
            <a:spLocks noGrp="1"/>
          </p:cNvSpPr>
          <p:nvPr>
            <p:ph sz="quarter" idx="1"/>
          </p:nvPr>
        </p:nvSpPr>
        <p:spPr/>
        <p:txBody>
          <a:bodyPr>
            <a:normAutofit fontScale="62500" lnSpcReduction="20000"/>
          </a:bodyPr>
          <a:lstStyle/>
          <a:p>
            <a:r>
              <a:rPr lang="en-US" dirty="0" smtClean="0"/>
              <a:t>Edward K. “Duke” Ellington is one of the towering figures in jazz</a:t>
            </a:r>
          </a:p>
          <a:p>
            <a:r>
              <a:rPr lang="en-US" dirty="0" smtClean="0"/>
              <a:t>Ellington recorded and composed music, performed on the piano, and conducted his own orchestra until his death in 1974</a:t>
            </a:r>
          </a:p>
          <a:p>
            <a:r>
              <a:rPr lang="en-US" dirty="0" smtClean="0"/>
              <a:t>Bessie Smith, known as the “Empress of the Blues,” was one of the most popular singers of the 1920s</a:t>
            </a:r>
          </a:p>
          <a:p>
            <a:r>
              <a:rPr lang="en-US" dirty="0" smtClean="0"/>
              <a:t>This new music, to which people danced such daring new steps as the Charleston, became so popular that the period of the 1920s  is often called the </a:t>
            </a:r>
            <a:r>
              <a:rPr lang="en-US" b="1" dirty="0" smtClean="0"/>
              <a:t>Jazz Age </a:t>
            </a:r>
            <a:endParaRPr lang="en-US" b="1"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876800" y="1600200"/>
            <a:ext cx="3797773" cy="3728218"/>
          </a:xfrm>
        </p:spPr>
      </p:pic>
    </p:spTree>
    <p:extLst>
      <p:ext uri="{BB962C8B-B14F-4D97-AF65-F5344CB8AC3E}">
        <p14:creationId xmlns:p14="http://schemas.microsoft.com/office/powerpoint/2010/main" val="2274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Idea</a:t>
            </a:r>
            <a:endParaRPr lang="en-US" dirty="0"/>
          </a:p>
        </p:txBody>
      </p:sp>
      <p:sp>
        <p:nvSpPr>
          <p:cNvPr id="3" name="Content Placeholder 2"/>
          <p:cNvSpPr>
            <a:spLocks noGrp="1"/>
          </p:cNvSpPr>
          <p:nvPr>
            <p:ph sz="quarter" idx="1"/>
          </p:nvPr>
        </p:nvSpPr>
        <p:spPr>
          <a:xfrm>
            <a:off x="457200" y="1447800"/>
            <a:ext cx="8229600" cy="4724717"/>
          </a:xfrm>
        </p:spPr>
        <p:txBody>
          <a:bodyPr>
            <a:normAutofit fontScale="92500" lnSpcReduction="10000"/>
          </a:bodyPr>
          <a:lstStyle/>
          <a:p>
            <a:pPr>
              <a:buNone/>
            </a:pPr>
            <a:r>
              <a:rPr lang="en-US" dirty="0" smtClean="0"/>
              <a:t>In the 1920’s</a:t>
            </a:r>
          </a:p>
          <a:p>
            <a:pPr lvl="1"/>
            <a:r>
              <a:rPr lang="en-US" dirty="0" smtClean="0"/>
              <a:t>The American people attempted to return to “normalcy” in foreign and domestic affairs</a:t>
            </a:r>
          </a:p>
          <a:p>
            <a:pPr lvl="1"/>
            <a:r>
              <a:rPr lang="en-US" dirty="0" smtClean="0"/>
              <a:t>New technologies created a consumer goods economy based on mass consumption</a:t>
            </a:r>
          </a:p>
          <a:p>
            <a:pPr lvl="1"/>
            <a:r>
              <a:rPr lang="en-US" dirty="0" smtClean="0"/>
              <a:t>The nation became increasingly urbanized, modernized and commercialized</a:t>
            </a:r>
          </a:p>
          <a:p>
            <a:pPr lvl="1"/>
            <a:r>
              <a:rPr lang="en-US" dirty="0" smtClean="0"/>
              <a:t>American society was unsettled by these rapid economic, social and cultural changes</a:t>
            </a:r>
          </a:p>
          <a:p>
            <a:pPr lvl="1"/>
            <a:r>
              <a:rPr lang="en-US" dirty="0" smtClean="0"/>
              <a:t>Tensions developed between new and traditional lifestyles, </a:t>
            </a:r>
            <a:r>
              <a:rPr lang="en-US" dirty="0" err="1" smtClean="0"/>
              <a:t>nativism</a:t>
            </a:r>
            <a:r>
              <a:rPr lang="en-US" dirty="0" smtClean="0"/>
              <a:t> resurfaced</a:t>
            </a:r>
          </a:p>
          <a:p>
            <a:pPr lvl="1"/>
            <a:r>
              <a:rPr lang="en-US" dirty="0" smtClean="0"/>
              <a:t>A boom economy was not shared by all Americans and it came to an end with the 1929 stock market crash</a:t>
            </a:r>
          </a:p>
          <a:p>
            <a:pPr lvl="1"/>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2743200" y="304800"/>
            <a:ext cx="6248400" cy="5867400"/>
          </a:xfrm>
        </p:spPr>
        <p:txBody>
          <a:bodyPr>
            <a:normAutofit fontScale="92500" lnSpcReduction="20000"/>
          </a:bodyPr>
          <a:lstStyle/>
          <a:p>
            <a:pPr marL="0" indent="0">
              <a:buNone/>
            </a:pPr>
            <a:r>
              <a:rPr lang="en-US" sz="2000" dirty="0" smtClean="0"/>
              <a:t>Women’s Suffrage</a:t>
            </a:r>
          </a:p>
          <a:p>
            <a:pPr lvl="1"/>
            <a:r>
              <a:rPr lang="en-US" sz="2000" dirty="0" smtClean="0"/>
              <a:t>In 1920, the Nineteenth Amendment was ratified, giving women the right to vote</a:t>
            </a:r>
          </a:p>
          <a:p>
            <a:pPr lvl="1"/>
            <a:r>
              <a:rPr lang="en-US" sz="2000" dirty="0" smtClean="0"/>
              <a:t>This movement began in 1848 at Seneca Falls, NY and was led by Elizabeth Cady Stanton, and Susan B. Anthony</a:t>
            </a:r>
          </a:p>
          <a:p>
            <a:pPr marL="365760" lvl="1" indent="0">
              <a:buNone/>
            </a:pPr>
            <a:r>
              <a:rPr lang="en-US" sz="2000" dirty="0" smtClean="0"/>
              <a:t>Women in the Workforce</a:t>
            </a:r>
          </a:p>
          <a:p>
            <a:pPr lvl="1"/>
            <a:r>
              <a:rPr lang="en-US" sz="2000" dirty="0" smtClean="0"/>
              <a:t>Throughout the 1920s, the number of women in the workforce  increased steadily, by 1930 10.7 million women were working outside the home, making up 22 percent of the workforce</a:t>
            </a:r>
          </a:p>
          <a:p>
            <a:pPr lvl="1"/>
            <a:r>
              <a:rPr lang="en-US" sz="2000" dirty="0" smtClean="0"/>
              <a:t>By 1930, women earned 40% of bachelor degrees awarded, and became teachers, nurses,  and social workers – traditional female occupations</a:t>
            </a:r>
          </a:p>
          <a:p>
            <a:pPr lvl="1"/>
            <a:r>
              <a:rPr lang="en-US" sz="2000" dirty="0" smtClean="0"/>
              <a:t>Changes in technology and scientific management created opportunities  for women in white-collar and service industry jobs – secretaries, salespeople, telephone operators, and beauticians – these low-paying, low-status, and low-mobility occupations were labeled “female only,” allowing women to be hired in these positions even during hard times</a:t>
            </a:r>
          </a:p>
          <a:p>
            <a:pPr marL="365760" lvl="1" indent="0">
              <a:buNone/>
            </a:pPr>
            <a:endParaRPr lang="en-US" dirty="0" smtClean="0"/>
          </a:p>
          <a:p>
            <a:pPr lvl="1"/>
            <a:endParaRPr lang="en-US" dirty="0"/>
          </a:p>
        </p:txBody>
      </p:sp>
      <p:sp>
        <p:nvSpPr>
          <p:cNvPr id="7" name="Text Placeholder 6"/>
          <p:cNvSpPr>
            <a:spLocks noGrp="1"/>
          </p:cNvSpPr>
          <p:nvPr>
            <p:ph type="body" idx="2"/>
          </p:nvPr>
        </p:nvSpPr>
        <p:spPr/>
        <p:txBody>
          <a:bodyPr/>
          <a:lstStyle/>
          <a:p>
            <a:r>
              <a:rPr lang="en-US" dirty="0" smtClean="0"/>
              <a:t>The conflict between modern and traditional values in the 1920s also found expression in the contradictory roles of women</a:t>
            </a:r>
            <a:endParaRPr lang="en-US" dirty="0"/>
          </a:p>
        </p:txBody>
      </p:sp>
      <p:sp>
        <p:nvSpPr>
          <p:cNvPr id="5" name="Title 4"/>
          <p:cNvSpPr>
            <a:spLocks noGrp="1"/>
          </p:cNvSpPr>
          <p:nvPr>
            <p:ph type="title"/>
          </p:nvPr>
        </p:nvSpPr>
        <p:spPr/>
        <p:txBody>
          <a:bodyPr>
            <a:noAutofit/>
          </a:bodyPr>
          <a:lstStyle/>
          <a:p>
            <a:r>
              <a:rPr lang="en-US" sz="2000" dirty="0" smtClean="0"/>
              <a:t>Women’s Changing Roles</a:t>
            </a:r>
            <a:endParaRPr lang="en-US" sz="2000" dirty="0"/>
          </a:p>
        </p:txBody>
      </p:sp>
    </p:spTree>
    <p:extLst>
      <p:ext uri="{BB962C8B-B14F-4D97-AF65-F5344CB8AC3E}">
        <p14:creationId xmlns:p14="http://schemas.microsoft.com/office/powerpoint/2010/main" val="3174903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Involvement in Politics</a:t>
            </a:r>
            <a:endParaRPr lang="en-US" dirty="0"/>
          </a:p>
        </p:txBody>
      </p:sp>
      <p:sp>
        <p:nvSpPr>
          <p:cNvPr id="7" name="Content Placeholder 6"/>
          <p:cNvSpPr>
            <a:spLocks noGrp="1"/>
          </p:cNvSpPr>
          <p:nvPr>
            <p:ph sz="quarter" idx="2"/>
          </p:nvPr>
        </p:nvSpPr>
        <p:spPr/>
        <p:txBody>
          <a:bodyPr>
            <a:normAutofit fontScale="70000" lnSpcReduction="20000"/>
          </a:bodyPr>
          <a:lstStyle/>
          <a:p>
            <a:r>
              <a:rPr lang="en-US" dirty="0" smtClean="0"/>
              <a:t>In 1920, women voted in a national election for the first time</a:t>
            </a:r>
          </a:p>
          <a:p>
            <a:r>
              <a:rPr lang="en-US" dirty="0" smtClean="0"/>
              <a:t>Their vote did not have a distinctive effect on the outcome</a:t>
            </a:r>
          </a:p>
          <a:p>
            <a:r>
              <a:rPr lang="en-US" dirty="0" smtClean="0"/>
              <a:t>Women did not vote in large numbers, nor did they vote as a bloc</a:t>
            </a:r>
          </a:p>
          <a:p>
            <a:r>
              <a:rPr lang="en-US" dirty="0" smtClean="0"/>
              <a:t>To encourage women to play a greater part in politics, the National American Woman Suffrage Association reorganized itself as the nonpartisan League of Women Voters</a:t>
            </a:r>
            <a:endParaRPr lang="en-US" dirty="0"/>
          </a:p>
        </p:txBody>
      </p:sp>
      <p:sp>
        <p:nvSpPr>
          <p:cNvPr id="9" name="Content Placeholder 8"/>
          <p:cNvSpPr>
            <a:spLocks noGrp="1"/>
          </p:cNvSpPr>
          <p:nvPr>
            <p:ph sz="quarter" idx="4"/>
          </p:nvPr>
        </p:nvSpPr>
        <p:spPr/>
        <p:txBody>
          <a:bodyPr>
            <a:normAutofit fontScale="77500" lnSpcReduction="20000"/>
          </a:bodyPr>
          <a:lstStyle/>
          <a:p>
            <a:r>
              <a:rPr lang="en-US" dirty="0" smtClean="0"/>
              <a:t>Encouraged by women reformers, Congress passed the Sheppard-Towner Act in 1921 – to lower infant mortality, the law provided for  health centers where women could learn about nutrition and heath care</a:t>
            </a:r>
          </a:p>
          <a:p>
            <a:r>
              <a:rPr lang="en-US" dirty="0" smtClean="0"/>
              <a:t>The program came to an end in 1929 – largely because of opposition from American Medical Association</a:t>
            </a:r>
          </a:p>
          <a:p>
            <a:endParaRPr lang="en-US" dirty="0" smtClean="0"/>
          </a:p>
          <a:p>
            <a:endParaRPr lang="en-US" dirty="0"/>
          </a:p>
        </p:txBody>
      </p:sp>
      <p:sp>
        <p:nvSpPr>
          <p:cNvPr id="5" name="Title 4"/>
          <p:cNvSpPr>
            <a:spLocks noGrp="1"/>
          </p:cNvSpPr>
          <p:nvPr>
            <p:ph type="title"/>
          </p:nvPr>
        </p:nvSpPr>
        <p:spPr/>
        <p:txBody>
          <a:bodyPr/>
          <a:lstStyle/>
          <a:p>
            <a:r>
              <a:rPr lang="en-US" sz="4000" dirty="0"/>
              <a:t>Women’s Changing Roles</a:t>
            </a:r>
            <a:endParaRPr lang="en-US" dirty="0"/>
          </a:p>
        </p:txBody>
      </p:sp>
      <p:sp>
        <p:nvSpPr>
          <p:cNvPr id="8" name="Text Placeholder 7"/>
          <p:cNvSpPr>
            <a:spLocks noGrp="1"/>
          </p:cNvSpPr>
          <p:nvPr>
            <p:ph type="body" idx="3"/>
          </p:nvPr>
        </p:nvSpPr>
        <p:spPr/>
        <p:txBody>
          <a:bodyPr/>
          <a:lstStyle/>
          <a:p>
            <a:r>
              <a:rPr lang="en-US" dirty="0" smtClean="0"/>
              <a:t>Health Rights, and Working Conditions</a:t>
            </a:r>
            <a:endParaRPr lang="en-US" dirty="0"/>
          </a:p>
        </p:txBody>
      </p:sp>
    </p:spTree>
    <p:extLst>
      <p:ext uri="{BB962C8B-B14F-4D97-AF65-F5344CB8AC3E}">
        <p14:creationId xmlns:p14="http://schemas.microsoft.com/office/powerpoint/2010/main" val="24999705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Daily Life</a:t>
            </a:r>
            <a:endParaRPr lang="en-US" dirty="0"/>
          </a:p>
        </p:txBody>
      </p:sp>
      <p:sp>
        <p:nvSpPr>
          <p:cNvPr id="3" name="Content Placeholder 2"/>
          <p:cNvSpPr>
            <a:spLocks noGrp="1"/>
          </p:cNvSpPr>
          <p:nvPr>
            <p:ph sz="quarter" idx="2"/>
          </p:nvPr>
        </p:nvSpPr>
        <p:spPr/>
        <p:txBody>
          <a:bodyPr>
            <a:normAutofit fontScale="62500" lnSpcReduction="20000"/>
          </a:bodyPr>
          <a:lstStyle/>
          <a:p>
            <a:r>
              <a:rPr lang="en-US" dirty="0" smtClean="0"/>
              <a:t>Contrary to the image of the flapper, women were still restricted by economic, political, and social limits</a:t>
            </a:r>
          </a:p>
          <a:p>
            <a:r>
              <a:rPr lang="en-US" dirty="0" smtClean="0"/>
              <a:t>Technology made life easier in the 1920s, especially for middle class women</a:t>
            </a:r>
          </a:p>
          <a:p>
            <a:r>
              <a:rPr lang="en-US" dirty="0" smtClean="0"/>
              <a:t>With electric washing machines, vacuum cleaners, stoves, and refrigerators, household chores did not require so much time, and there was less need for servants</a:t>
            </a:r>
          </a:p>
          <a:p>
            <a:r>
              <a:rPr lang="en-US" dirty="0" smtClean="0"/>
              <a:t>The typical homemaker now was expected to handle almost all the household tasks herself and to meet higher standards of cleanliness</a:t>
            </a:r>
            <a:endParaRPr lang="en-US" dirty="0"/>
          </a:p>
        </p:txBody>
      </p:sp>
      <p:sp>
        <p:nvSpPr>
          <p:cNvPr id="4" name="Content Placeholder 3"/>
          <p:cNvSpPr>
            <a:spLocks noGrp="1"/>
          </p:cNvSpPr>
          <p:nvPr>
            <p:ph sz="quarter" idx="4"/>
          </p:nvPr>
        </p:nvSpPr>
        <p:spPr/>
        <p:txBody>
          <a:bodyPr>
            <a:normAutofit fontScale="70000" lnSpcReduction="20000"/>
          </a:bodyPr>
          <a:lstStyle/>
          <a:p>
            <a:r>
              <a:rPr lang="en-US" dirty="0" smtClean="0"/>
              <a:t>The role of woman as wife received increased importance</a:t>
            </a:r>
          </a:p>
          <a:p>
            <a:r>
              <a:rPr lang="en-US" dirty="0" smtClean="0"/>
              <a:t>Families changed during this period, and divorce and family planning became more acceptable</a:t>
            </a:r>
          </a:p>
          <a:p>
            <a:r>
              <a:rPr lang="en-US" dirty="0" smtClean="0"/>
              <a:t>However, divorce laws continued to favor men, and wives were expected to stay at home rather than work outside the home</a:t>
            </a:r>
          </a:p>
          <a:p>
            <a:r>
              <a:rPr lang="en-US" dirty="0" smtClean="0"/>
              <a:t>Family size decreased – only 20% of women who married during the 1920s had five or more children</a:t>
            </a:r>
          </a:p>
          <a:p>
            <a:pPr marL="0" indent="0">
              <a:buNone/>
            </a:pPr>
            <a:endParaRPr lang="en-US" dirty="0"/>
          </a:p>
        </p:txBody>
      </p:sp>
      <p:sp>
        <p:nvSpPr>
          <p:cNvPr id="5" name="Title 4"/>
          <p:cNvSpPr>
            <a:spLocks noGrp="1"/>
          </p:cNvSpPr>
          <p:nvPr>
            <p:ph type="title"/>
          </p:nvPr>
        </p:nvSpPr>
        <p:spPr/>
        <p:txBody>
          <a:bodyPr/>
          <a:lstStyle/>
          <a:p>
            <a:r>
              <a:rPr lang="en-US" sz="4000" dirty="0"/>
              <a:t>Women’s Changing Roles</a:t>
            </a:r>
            <a:endParaRPr lang="en-US" dirty="0"/>
          </a:p>
        </p:txBody>
      </p:sp>
      <p:sp>
        <p:nvSpPr>
          <p:cNvPr id="6" name="Text Placeholder 5"/>
          <p:cNvSpPr>
            <a:spLocks noGrp="1"/>
          </p:cNvSpPr>
          <p:nvPr>
            <p:ph type="body" idx="3"/>
          </p:nvPr>
        </p:nvSpPr>
        <p:spPr/>
        <p:txBody>
          <a:bodyPr/>
          <a:lstStyle/>
          <a:p>
            <a:r>
              <a:rPr lang="en-US" dirty="0" smtClean="0"/>
              <a:t>Emphasis on Wife Rather Than Mother</a:t>
            </a:r>
            <a:endParaRPr lang="en-US" dirty="0"/>
          </a:p>
        </p:txBody>
      </p:sp>
    </p:spTree>
    <p:extLst>
      <p:ext uri="{BB962C8B-B14F-4D97-AF65-F5344CB8AC3E}">
        <p14:creationId xmlns:p14="http://schemas.microsoft.com/office/powerpoint/2010/main" val="3519001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Sacco and Vanzetti</a:t>
            </a:r>
            <a:endParaRPr lang="en-US" dirty="0"/>
          </a:p>
        </p:txBody>
      </p:sp>
      <p:sp>
        <p:nvSpPr>
          <p:cNvPr id="4" name="Content Placeholder 3"/>
          <p:cNvSpPr>
            <a:spLocks noGrp="1"/>
          </p:cNvSpPr>
          <p:nvPr>
            <p:ph sz="quarter" idx="1"/>
          </p:nvPr>
        </p:nvSpPr>
        <p:spPr/>
        <p:txBody>
          <a:bodyPr>
            <a:normAutofit fontScale="62500" lnSpcReduction="20000"/>
          </a:bodyPr>
          <a:lstStyle/>
          <a:p>
            <a:r>
              <a:rPr lang="en-US" dirty="0" smtClean="0"/>
              <a:t>Closely linked to the Red Scare was the case of Nicola Sacco and Bartolommeo Vanzetti</a:t>
            </a:r>
          </a:p>
          <a:p>
            <a:r>
              <a:rPr lang="en-US" dirty="0" smtClean="0"/>
              <a:t>These two Italian immigrants – admitted anarchists – were convicted of murder in 1921 in connection with a Massachusetts robbery</a:t>
            </a:r>
          </a:p>
          <a:p>
            <a:r>
              <a:rPr lang="en-US" dirty="0" smtClean="0"/>
              <a:t>Many people questioned the evidence against Sacco and Vanzetti, concluding that the two men were convicted more for their beliefs and their Italian origin than for a crime </a:t>
            </a:r>
          </a:p>
          <a:p>
            <a:r>
              <a:rPr lang="en-US" dirty="0" smtClean="0"/>
              <a:t>In spite of mass demonstrations and appeals, the two men were executed in 1927</a:t>
            </a:r>
          </a:p>
          <a:p>
            <a:r>
              <a:rPr lang="en-US" dirty="0" smtClean="0"/>
              <a:t>The governor of MA eventually cleared the two men in 1977</a:t>
            </a:r>
          </a:p>
          <a:p>
            <a:endParaRPr lang="en-US" dirty="0"/>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68702" y="1523999"/>
            <a:ext cx="3465698" cy="4923561"/>
          </a:xfrm>
        </p:spPr>
      </p:pic>
    </p:spTree>
    <p:extLst>
      <p:ext uri="{BB962C8B-B14F-4D97-AF65-F5344CB8AC3E}">
        <p14:creationId xmlns:p14="http://schemas.microsoft.com/office/powerpoint/2010/main" val="761644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Ku Klux Klan</a:t>
            </a: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81819" y="1905000"/>
            <a:ext cx="3810000" cy="3810000"/>
          </a:xfrm>
        </p:spPr>
      </p:pic>
      <p:sp>
        <p:nvSpPr>
          <p:cNvPr id="4" name="Content Placeholder 3"/>
          <p:cNvSpPr>
            <a:spLocks noGrp="1"/>
          </p:cNvSpPr>
          <p:nvPr>
            <p:ph sz="quarter" idx="2"/>
          </p:nvPr>
        </p:nvSpPr>
        <p:spPr/>
        <p:txBody>
          <a:bodyPr>
            <a:normAutofit fontScale="62500" lnSpcReduction="20000"/>
          </a:bodyPr>
          <a:lstStyle/>
          <a:p>
            <a:r>
              <a:rPr lang="en-US" dirty="0" smtClean="0"/>
              <a:t>Antiforeigner attitudes encouraged a revival of the KKK</a:t>
            </a:r>
          </a:p>
          <a:p>
            <a:r>
              <a:rPr lang="en-US" dirty="0" smtClean="0"/>
              <a:t>The first organization, active during Reconstruction, had died out in the late 1800s</a:t>
            </a:r>
          </a:p>
          <a:p>
            <a:r>
              <a:rPr lang="en-US" dirty="0" smtClean="0"/>
              <a:t>A reorganized Klan, formed in 1915, grew slowly until 1920</a:t>
            </a:r>
          </a:p>
          <a:p>
            <a:r>
              <a:rPr lang="en-US" dirty="0" smtClean="0"/>
              <a:t>In that year, it added 100,000 members</a:t>
            </a:r>
          </a:p>
          <a:p>
            <a:r>
              <a:rPr lang="en-US" dirty="0" smtClean="0"/>
              <a:t>The Klan of the 1920s targeted not only African Americans but also Catholics, Jews, and immigrants </a:t>
            </a:r>
          </a:p>
          <a:p>
            <a:r>
              <a:rPr lang="en-US" dirty="0" smtClean="0"/>
              <a:t>To the Klan, the only true Americans were white, Protestant and American-born</a:t>
            </a:r>
          </a:p>
          <a:p>
            <a:r>
              <a:rPr lang="en-US" dirty="0" smtClean="0"/>
              <a:t>In 1925, membership peaked at two million</a:t>
            </a:r>
            <a:endParaRPr lang="en-US" dirty="0"/>
          </a:p>
        </p:txBody>
      </p:sp>
    </p:spTree>
    <p:extLst>
      <p:ext uri="{BB962C8B-B14F-4D97-AF65-F5344CB8AC3E}">
        <p14:creationId xmlns:p14="http://schemas.microsoft.com/office/powerpoint/2010/main" val="30285994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481012"/>
            <a:ext cx="6096000" cy="5895975"/>
          </a:xfrm>
          <a:prstGeom prst="rect">
            <a:avLst/>
          </a:prstGeom>
        </p:spPr>
      </p:pic>
    </p:spTree>
    <p:extLst>
      <p:ext uri="{BB962C8B-B14F-4D97-AF65-F5344CB8AC3E}">
        <p14:creationId xmlns:p14="http://schemas.microsoft.com/office/powerpoint/2010/main" val="15513043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Both the rebirth of the Klan and the movement to restrict immigration reflected the struggle in the 1920s between what some saw as old, rural American values and the new values of a changing urban, industrialized culture</a:t>
            </a:r>
          </a:p>
          <a:p>
            <a:r>
              <a:rPr lang="en-US" dirty="0" smtClean="0"/>
              <a:t>The clash between these two sets of values did not divide on the basis of where one lived</a:t>
            </a:r>
          </a:p>
          <a:p>
            <a:r>
              <a:rPr lang="en-US" dirty="0" smtClean="0"/>
              <a:t>For example, the movement for Prohibition, a ban on the sale and consumption of alcoholic beverages, was not confined to rural American, though it received much support there </a:t>
            </a:r>
          </a:p>
          <a:p>
            <a:endParaRPr lang="en-US" dirty="0"/>
          </a:p>
        </p:txBody>
      </p:sp>
    </p:spTree>
    <p:extLst>
      <p:ext uri="{BB962C8B-B14F-4D97-AF65-F5344CB8AC3E}">
        <p14:creationId xmlns:p14="http://schemas.microsoft.com/office/powerpoint/2010/main" val="8163328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Prohibition</a:t>
            </a:r>
          </a:p>
        </p:txBody>
      </p:sp>
      <p:sp>
        <p:nvSpPr>
          <p:cNvPr id="5" name="Content Placeholder 4"/>
          <p:cNvSpPr>
            <a:spLocks noGrp="1"/>
          </p:cNvSpPr>
          <p:nvPr>
            <p:ph sz="quarter" idx="1"/>
          </p:nvPr>
        </p:nvSpPr>
        <p:spPr/>
        <p:txBody>
          <a:bodyPr>
            <a:normAutofit fontScale="62500" lnSpcReduction="20000"/>
          </a:bodyPr>
          <a:lstStyle/>
          <a:p>
            <a:r>
              <a:rPr lang="en-US" dirty="0" smtClean="0"/>
              <a:t>The 18</a:t>
            </a:r>
            <a:r>
              <a:rPr lang="en-US" baseline="30000" dirty="0" smtClean="0"/>
              <a:t>th</a:t>
            </a:r>
            <a:r>
              <a:rPr lang="en-US" dirty="0" smtClean="0"/>
              <a:t> amendment, allowing Prohibition, became part of the Constitution in 1919</a:t>
            </a:r>
          </a:p>
          <a:p>
            <a:r>
              <a:rPr lang="en-US" dirty="0" smtClean="0"/>
              <a:t>Congress passed the Volstead Act to implement Prohibition, but the law turned out to be unenforceable</a:t>
            </a:r>
          </a:p>
          <a:p>
            <a:r>
              <a:rPr lang="en-US" dirty="0" smtClean="0"/>
              <a:t>Most Americans were simply unwilling to accept a total ban on alcohol</a:t>
            </a:r>
          </a:p>
          <a:p>
            <a:r>
              <a:rPr lang="en-US" dirty="0" smtClean="0"/>
              <a:t>Furthermore, it stimulated crime, encouraging smuggling and bootlegging, the illegal manufacture and sale of alcoholic beverages</a:t>
            </a:r>
          </a:p>
          <a:p>
            <a:r>
              <a:rPr lang="en-US" dirty="0" smtClean="0"/>
              <a:t>In 1933, the 21sr Amendment ending Prohibition was ratified</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29200" y="1905000"/>
            <a:ext cx="3585354" cy="3048000"/>
          </a:xfrm>
        </p:spPr>
      </p:pic>
    </p:spTree>
    <p:extLst>
      <p:ext uri="{BB962C8B-B14F-4D97-AF65-F5344CB8AC3E}">
        <p14:creationId xmlns:p14="http://schemas.microsoft.com/office/powerpoint/2010/main" val="677294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Scopes Trial	</a:t>
            </a:r>
            <a:endParaRPr lang="en-US" dirty="0"/>
          </a:p>
        </p:txBody>
      </p:sp>
      <p:sp>
        <p:nvSpPr>
          <p:cNvPr id="6" name="Content Placeholder 5"/>
          <p:cNvSpPr>
            <a:spLocks noGrp="1"/>
          </p:cNvSpPr>
          <p:nvPr>
            <p:ph sz="quarter" idx="1"/>
          </p:nvPr>
        </p:nvSpPr>
        <p:spPr/>
        <p:txBody>
          <a:bodyPr>
            <a:normAutofit fontScale="85000" lnSpcReduction="20000"/>
          </a:bodyPr>
          <a:lstStyle/>
          <a:p>
            <a:r>
              <a:rPr lang="en-US" dirty="0" smtClean="0"/>
              <a:t>The 1925 Scopes Trial, held in Dayton, Tennessee, received nationwide attention because it pitted the scientific ideas of Darwinian evolution against the Protestant fundamentalist view of biblical creationism</a:t>
            </a:r>
          </a:p>
          <a:p>
            <a:r>
              <a:rPr lang="en-US" dirty="0" smtClean="0"/>
              <a:t>John Scopes, a biology teacher, had deliberately violated a state law forbidding anyone to teach the theory of evolution</a:t>
            </a:r>
          </a:p>
          <a:p>
            <a:r>
              <a:rPr lang="en-US" dirty="0" smtClean="0"/>
              <a:t>Scopes was represented by a famous trial lawyer, Clarence Darrow</a:t>
            </a:r>
          </a:p>
          <a:p>
            <a:r>
              <a:rPr lang="en-US" dirty="0" smtClean="0"/>
              <a:t>The prosecution relied on the assistance of Williams Jennings Bryan, a three-time presidential candidate and firm believer in fundamentalist Christianity</a:t>
            </a:r>
          </a:p>
          <a:p>
            <a:r>
              <a:rPr lang="en-US" dirty="0" smtClean="0"/>
              <a:t>Although Scopes was convicted and fined $100, Bryan’s confused testimony weakened fundamentalist arguments</a:t>
            </a:r>
            <a:endParaRPr lang="en-US" dirty="0"/>
          </a:p>
        </p:txBody>
      </p:sp>
    </p:spTree>
    <p:extLst>
      <p:ext uri="{BB962C8B-B14F-4D97-AF65-F5344CB8AC3E}">
        <p14:creationId xmlns:p14="http://schemas.microsoft.com/office/powerpoint/2010/main" val="3810210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and Aftermath of War</a:t>
            </a:r>
            <a:endParaRPr lang="en-US" dirty="0"/>
          </a:p>
        </p:txBody>
      </p:sp>
      <p:graphicFrame>
        <p:nvGraphicFramePr>
          <p:cNvPr id="4" name="Content Placeholder 3"/>
          <p:cNvGraphicFramePr>
            <a:graphicFrameLocks noGrp="1"/>
          </p:cNvGraphicFramePr>
          <p:nvPr>
            <p:ph sz="quarter" idx="1"/>
          </p:nvPr>
        </p:nvGraphicFramePr>
        <p:xfrm>
          <a:off x="457200" y="1646238"/>
          <a:ext cx="8229600" cy="47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and Aftermath of War</a:t>
            </a:r>
            <a:endParaRPr lang="en-US" dirty="0"/>
          </a:p>
        </p:txBody>
      </p:sp>
      <p:graphicFrame>
        <p:nvGraphicFramePr>
          <p:cNvPr id="4" name="Content Placeholder 3"/>
          <p:cNvGraphicFramePr>
            <a:graphicFrameLocks noGrp="1"/>
          </p:cNvGraphicFramePr>
          <p:nvPr>
            <p:ph sz="quarter"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and Aftermath of War</a:t>
            </a:r>
            <a:endParaRPr lang="en-US" dirty="0"/>
          </a:p>
        </p:txBody>
      </p:sp>
      <p:sp>
        <p:nvSpPr>
          <p:cNvPr id="3" name="Content Placeholder 2"/>
          <p:cNvSpPr>
            <a:spLocks noGrp="1"/>
          </p:cNvSpPr>
          <p:nvPr>
            <p:ph sz="quarter" idx="1"/>
          </p:nvPr>
        </p:nvSpPr>
        <p:spPr/>
        <p:txBody>
          <a:bodyPr>
            <a:normAutofit/>
          </a:bodyPr>
          <a:lstStyle/>
          <a:p>
            <a:r>
              <a:rPr lang="en-US" dirty="0" smtClean="0"/>
              <a:t>World War I triggered a number of important changes in American society, most notably for some women and for many immigrants and African Americans</a:t>
            </a:r>
          </a:p>
          <a:p>
            <a:r>
              <a:rPr lang="en-US" dirty="0" smtClean="0"/>
              <a:t>Some changes were subtle and gradual while others were immediate and dramatic</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Women and Minorities</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As many men went off to fight in Europe, the roles and responsibilities of women were affected</a:t>
            </a:r>
          </a:p>
          <a:p>
            <a:r>
              <a:rPr lang="en-US" dirty="0" smtClean="0"/>
              <a:t>Their family responsibilities increased</a:t>
            </a:r>
          </a:p>
          <a:p>
            <a:r>
              <a:rPr lang="en-US" dirty="0" smtClean="0"/>
              <a:t>They contributed to the war effort as volunteers</a:t>
            </a:r>
          </a:p>
          <a:p>
            <a:r>
              <a:rPr lang="en-US" dirty="0" smtClean="0"/>
              <a:t>Some women went to work in male-dominated fields, such as weapons factories</a:t>
            </a:r>
          </a:p>
          <a:p>
            <a:r>
              <a:rPr lang="en-US" dirty="0" smtClean="0"/>
              <a:t>Many women served overseas with the Red Cross and the Salvation Army</a:t>
            </a:r>
            <a:endParaRPr lang="en-US" dirty="0"/>
          </a:p>
        </p:txBody>
      </p:sp>
      <p:pic>
        <p:nvPicPr>
          <p:cNvPr id="6" name="Content Placeholder 5" descr="nurse.jpg"/>
          <p:cNvPicPr>
            <a:picLocks noGrp="1" noChangeAspect="1"/>
          </p:cNvPicPr>
          <p:nvPr>
            <p:ph sz="quarter" idx="2"/>
          </p:nvPr>
        </p:nvPicPr>
        <p:blipFill>
          <a:blip r:embed="rId2" cstate="print"/>
          <a:stretch>
            <a:fillRect/>
          </a:stretch>
        </p:blipFill>
        <p:spPr>
          <a:xfrm>
            <a:off x="5108184" y="1600200"/>
            <a:ext cx="3247521" cy="4572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Template>
  <TotalTime>536</TotalTime>
  <Words>4354</Words>
  <Application>Microsoft Office PowerPoint</Application>
  <PresentationFormat>On-screen Show (4:3)</PresentationFormat>
  <Paragraphs>317</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Constantia</vt:lpstr>
      <vt:lpstr>Wingdings</vt:lpstr>
      <vt:lpstr>Wingdings 2</vt:lpstr>
      <vt:lpstr>Currency</vt:lpstr>
      <vt:lpstr>At Home and Abroad: Prosperity and Depression</vt:lpstr>
      <vt:lpstr>Objective</vt:lpstr>
      <vt:lpstr>War and Prosperity: 1917-1929</vt:lpstr>
      <vt:lpstr>War and Prosperity: 1917-1929</vt:lpstr>
      <vt:lpstr>The Big Idea</vt:lpstr>
      <vt:lpstr>The Impact and Aftermath of War</vt:lpstr>
      <vt:lpstr>The Impact and Aftermath of War</vt:lpstr>
      <vt:lpstr>The Impact and Aftermath of War</vt:lpstr>
      <vt:lpstr>Effects on Women and Minorities</vt:lpstr>
      <vt:lpstr>Effects on Women and Minorities</vt:lpstr>
      <vt:lpstr>Effects on Women and Minorities</vt:lpstr>
      <vt:lpstr>Effects on Women and Minorities</vt:lpstr>
      <vt:lpstr>Migration to the North</vt:lpstr>
      <vt:lpstr>Migration to the North</vt:lpstr>
      <vt:lpstr>Migration to the North</vt:lpstr>
      <vt:lpstr>The “Return to Normalcy,” 1918-1921</vt:lpstr>
      <vt:lpstr>The 1920’s: Business Boom or False Prosperity?</vt:lpstr>
      <vt:lpstr>Greed and Scandal Under Harding</vt:lpstr>
      <vt:lpstr>“The business of America is business”</vt:lpstr>
      <vt:lpstr>Under Coolidge, Prosperity for Some</vt:lpstr>
      <vt:lpstr>Under Coolidge, Prosperity for Some</vt:lpstr>
      <vt:lpstr>Pro-Business Policies</vt:lpstr>
      <vt:lpstr>Economic Boom Bypasses Other</vt:lpstr>
      <vt:lpstr>Labor</vt:lpstr>
      <vt:lpstr>Labor</vt:lpstr>
      <vt:lpstr>Farmers</vt:lpstr>
      <vt:lpstr>Farmers</vt:lpstr>
      <vt:lpstr>Economic Boom Bypasses Other</vt:lpstr>
      <vt:lpstr>Stock Market Speculation</vt:lpstr>
      <vt:lpstr>Stock Market Speculation</vt:lpstr>
      <vt:lpstr>Mass Consumption</vt:lpstr>
      <vt:lpstr>Effects of New Industries on American Life</vt:lpstr>
      <vt:lpstr>Effects of New Industries on American Life</vt:lpstr>
      <vt:lpstr>Effects of New Industries on American Life</vt:lpstr>
      <vt:lpstr>Do Now</vt:lpstr>
      <vt:lpstr>Reviewing for the Regents</vt:lpstr>
      <vt:lpstr>Role of Technology</vt:lpstr>
      <vt:lpstr>Role of Technology </vt:lpstr>
      <vt:lpstr>Growing Cultural Homogenization</vt:lpstr>
      <vt:lpstr>Suburban Growth </vt:lpstr>
      <vt:lpstr>Shifting Cultural Values</vt:lpstr>
      <vt:lpstr>Leisure </vt:lpstr>
      <vt:lpstr>Leisure</vt:lpstr>
      <vt:lpstr>Literature </vt:lpstr>
      <vt:lpstr>Harlem Renaissance</vt:lpstr>
      <vt:lpstr>Harlem Renaissance</vt:lpstr>
      <vt:lpstr>Harlem Renaissance </vt:lpstr>
      <vt:lpstr>Harlem Renaissance</vt:lpstr>
      <vt:lpstr>Harlem Renaissance</vt:lpstr>
      <vt:lpstr>Women’s Changing Roles</vt:lpstr>
      <vt:lpstr>Women’s Changing Roles</vt:lpstr>
      <vt:lpstr>Women’s Changing Roles</vt:lpstr>
      <vt:lpstr>Sacco and Vanzetti</vt:lpstr>
      <vt:lpstr>The Ku Klux Klan</vt:lpstr>
      <vt:lpstr>PowerPoint Presentation</vt:lpstr>
      <vt:lpstr>Prohibition</vt:lpstr>
      <vt:lpstr>Prohibition</vt:lpstr>
      <vt:lpstr>The Scopes Trial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Home and Abroad: Prosperity and Depression</dc:title>
  <dc:creator>Setup</dc:creator>
  <cp:lastModifiedBy>Joseph Moniaci</cp:lastModifiedBy>
  <cp:revision>38</cp:revision>
  <dcterms:created xsi:type="dcterms:W3CDTF">2012-05-14T13:28:01Z</dcterms:created>
  <dcterms:modified xsi:type="dcterms:W3CDTF">2017-04-24T11:42:38Z</dcterms:modified>
</cp:coreProperties>
</file>